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65" r:id="rId2"/>
    <p:sldId id="256" r:id="rId3"/>
    <p:sldId id="266" r:id="rId4"/>
    <p:sldId id="257" r:id="rId5"/>
    <p:sldId id="259" r:id="rId6"/>
    <p:sldId id="26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798"/>
    <p:restoredTop sz="93692"/>
  </p:normalViewPr>
  <p:slideViewPr>
    <p:cSldViewPr snapToGrid="0" snapToObjects="1">
      <p:cViewPr varScale="1">
        <p:scale>
          <a:sx n="21" d="100"/>
          <a:sy n="21" d="100"/>
        </p:scale>
        <p:origin x="19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CCF1-9A0A-9943-80CB-F2614E46C11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92D0-EBE0-7B44-A8FF-84BBA2C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AF7D0-80D1-124F-B6FD-DBE7F4CBB4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3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E439-3F2E-B647-8E33-465E2DB4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D1FAF-2D73-A746-B8F0-B340014BF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14D11-EF97-1740-87BC-0E079810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C2C2-FBFA-BB4A-BD36-97A608EE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19DFE-9F72-5644-9EF2-160A916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A798-4FEB-F641-8D01-0D7E4197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54523-7E3F-CD47-B2E2-93A66D3CA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B3BE3-5C6A-D841-A268-579D808C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70B04-159D-4E45-8A8C-14E78813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DA11-7C10-8841-8F81-7C0A7D2C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D56C4-8C5F-D74C-BA07-0EAFD2B0B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7413F-CF0C-8E4E-A038-012154E44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7F4F-54FE-7B48-8B0C-708C45C6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F3E4-F831-C44B-B0BC-269F69D8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2FEA-B682-E747-A0C5-08EE2A4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9467" y="2451629"/>
            <a:ext cx="3530600" cy="3585104"/>
          </a:xfrm>
        </p:spPr>
        <p:txBody>
          <a:bodyPr anchor="t">
            <a:normAutofit/>
          </a:bodyPr>
          <a:lstStyle>
            <a:lvl1pPr algn="r"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1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946C-E1AF-A04F-B0E4-BFD8242E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1871-5D70-3444-9C40-152CEFFE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324C-E0D0-604C-A1E3-ED4F2F9D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AF9DB-AC32-A149-BDDE-DAB7693E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8DB0-6073-A648-9323-2379B873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D402-B526-0546-A69F-AD1DC25C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A2651-095D-1744-8942-BD05C45E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6516-605A-4548-B169-17629D33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D7FF7-9FC1-814B-997A-D5C0E86D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BC95-5BAA-F24C-81AE-7FE9E26A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E916-0B6F-984C-93BF-4DE50018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0C2D-8B4C-9047-82C5-BFB1043E5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E45BC-3FDC-BC47-AF62-54B907FE1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7C56-DC1D-5745-BDCE-53D5A646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9494B-E9F8-0047-83D9-60E9A79D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2266B-D714-3E47-8ADD-E1FF2A79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F32B-C74B-2449-91CE-1FFF85D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CC92-13FB-324F-BA3A-A35BC05B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F2DC-9915-1D48-9F30-8870F5EC6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3AE1A-2F61-7746-B4E2-6695EE739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637C-559C-B148-B808-F76DB70B9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7D164-3286-EA43-A5DF-072E5A87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F0BAB-2151-9B49-A3D4-56D8F7A7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0F25E-C35A-354D-893F-E2E067F5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E899-4DD5-6A4F-8745-E3C9D738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BDDFA-9837-2F4C-814B-3DFDCFBE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9D065-D372-A04C-ADE4-8819C0A4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510C6-7F7F-9C46-B19D-A898FFD0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E1430-EA77-0C48-9B88-0DCD0323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3EAC4-5DBD-7449-AD8C-2D07560A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0056C-A702-D642-BFFB-9A7D7F4C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A1F6-F7F2-3447-AFBD-2FEBB365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A7C0-DA4B-8347-A619-C1A05BC6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17B8B-3390-8F47-96B1-F15695D8B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537B3-7CBE-DD43-801A-6D10B9EC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0477C-7650-054D-A57A-A99D9C9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914C5-73DA-374E-8FCD-07CC58A1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F014-851B-CA48-8C29-D699579F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965E3-0CE6-1C44-A934-44DD23329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062EA-DD66-D247-BE81-EF5027976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769F8-E9EC-234C-8E37-8BE46397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1CFAB-3F00-F045-9968-911DACAD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9DA1-80D2-7941-81A1-36D32F4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F0E5B-4486-4C41-A2E5-CB72FE92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6A71-3A1B-434B-9BC4-8CAD724C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A64FB-E4B0-9041-937C-C84589CCE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6474-3E12-1249-91F2-D6CA0994A9AB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0759-6DA1-6F41-9F8A-A02D3D9F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F823-8729-6B44-B679-2F8F8503E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CE28-7F2C-E24C-9ACC-0CB85F94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8577" y="3467469"/>
            <a:ext cx="9932023" cy="2525268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NZ" altLang="en-US" sz="3653" dirty="0">
                <a:solidFill>
                  <a:schemeClr val="bg1"/>
                </a:solidFill>
                <a:latin typeface="+mj-lt"/>
              </a:rPr>
              <a:t>Relational Mediation Training: Working with individuals. 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endParaRPr lang="en-NZ" altLang="en-US" sz="3387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NZ" altLang="en-US" sz="3387" dirty="0">
                <a:solidFill>
                  <a:schemeClr val="bg1"/>
                </a:solidFill>
                <a:latin typeface="+mj-lt"/>
              </a:rPr>
              <a:t>Edinburgh. </a:t>
            </a:r>
            <a:r>
              <a:rPr lang="en-AU" altLang="en-US" sz="3387" dirty="0">
                <a:solidFill>
                  <a:schemeClr val="bg1"/>
                </a:solidFill>
                <a:latin typeface="+mj-lt"/>
              </a:rPr>
              <a:t>May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7602" y="2289810"/>
            <a:ext cx="67438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667" dirty="0">
                <a:solidFill>
                  <a:schemeClr val="bg1"/>
                </a:solidFill>
                <a:latin typeface="Avenir LT 65 Medium" panose="02000603020000020003" pitchFamily="2" charset="0"/>
              </a:rPr>
              <a:t>Bill Hewlett Therapeutic Mediation</a:t>
            </a:r>
            <a:endParaRPr lang="en-AU" sz="2667" dirty="0">
              <a:solidFill>
                <a:schemeClr val="bg1"/>
              </a:solidFill>
              <a:latin typeface="Avenir LT 65 Medium" panose="0200060302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7684" y="6319281"/>
            <a:ext cx="643373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33" spc="67" dirty="0">
                <a:solidFill>
                  <a:schemeClr val="bg1"/>
                </a:solidFill>
                <a:latin typeface="Avenir LT 55 Roman" panose="02000503040000020003" pitchFamily="2" charset="0"/>
              </a:rPr>
              <a:t>www.billhewlett.uk</a:t>
            </a:r>
            <a:r>
              <a:rPr lang="it-IT" sz="1733" dirty="0">
                <a:solidFill>
                  <a:schemeClr val="bg1"/>
                </a:solidFill>
                <a:latin typeface="Avenir LT 55 Roman" panose="02000503040000020003" pitchFamily="2" charset="0"/>
              </a:rPr>
              <a:t>  |  +44 (0) 74 1482 6956</a:t>
            </a:r>
            <a:endParaRPr lang="en-AU" sz="1733" dirty="0">
              <a:solidFill>
                <a:schemeClr val="bg1"/>
              </a:solidFill>
              <a:latin typeface="Avenir LT 55 Roman" panose="0200050304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94043-95C1-DE4C-9A2B-B19F434F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D754-5F6C-5C4B-A766-85B84703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BF79-0309-824F-AF1C-E3051E5F4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child">
            <a:extLst>
              <a:ext uri="{FF2B5EF4-FFF2-40B4-BE49-F238E27FC236}">
                <a16:creationId xmlns:a16="http://schemas.microsoft.com/office/drawing/2014/main" id="{346648AD-A70F-D04D-8141-924ECBCE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" y="-185743"/>
            <a:ext cx="9144000" cy="57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0B21FE-121E-2B48-95F3-04E1256E391F}"/>
              </a:ext>
            </a:extLst>
          </p:cNvPr>
          <p:cNvSpPr/>
          <p:nvPr/>
        </p:nvSpPr>
        <p:spPr>
          <a:xfrm>
            <a:off x="941408" y="15774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</a:rPr>
              <a:t>‘To the child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… </a:t>
            </a:r>
            <a:b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</a:rPr>
              <a:t>traumas are not experienced</a:t>
            </a:r>
            <a:br>
              <a:rPr lang="en-AU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</a:rPr>
              <a:t>as events in life, but as life defining.</a:t>
            </a:r>
            <a:r>
              <a:rPr lang="en-AU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’ 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Christopher </a:t>
            </a: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Bollas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0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01D6-09AB-BE4B-9066-5FEB98C8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Fonagy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0777-4122-0646-98F7-63E6CB01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child tries to read the meaning of their behaviour in their parents reactions</a:t>
            </a:r>
          </a:p>
        </p:txBody>
      </p:sp>
    </p:spTree>
    <p:extLst>
      <p:ext uri="{BB962C8B-B14F-4D97-AF65-F5344CB8AC3E}">
        <p14:creationId xmlns:p14="http://schemas.microsoft.com/office/powerpoint/2010/main" val="412747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69EB-3061-B744-AE18-334854A4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deeply relational beings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F5FF-85F9-7A4C-B8B5-2E002E6F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Everything the child learns, it learns in relationship with others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1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6D45-1216-EB47-B201-FC15AF52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Schore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094B-3D8E-8042-8047-01D3494D4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Care-giver induced trauma is qualitatively and quantitatively more potentially psychopathic than any other social or physical stressor</a:t>
            </a:r>
          </a:p>
        </p:txBody>
      </p:sp>
    </p:spTree>
    <p:extLst>
      <p:ext uri="{BB962C8B-B14F-4D97-AF65-F5344CB8AC3E}">
        <p14:creationId xmlns:p14="http://schemas.microsoft.com/office/powerpoint/2010/main" val="423783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1011-0A9B-C543-A632-D05A4077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Winnecotte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7EC0-5624-A443-BC32-664C3951B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altLang="en-US" sz="3600" dirty="0"/>
              <a:t>“</a:t>
            </a:r>
            <a:r>
              <a:rPr lang="en-AU" sz="3600" dirty="0"/>
              <a:t>It is rare to find a child who is able to be still and </a:t>
            </a:r>
            <a:r>
              <a:rPr lang="en-AU" sz="3600" dirty="0" err="1"/>
              <a:t>centered</a:t>
            </a:r>
            <a:r>
              <a:rPr lang="en-AU" sz="3600" dirty="0"/>
              <a:t> and feel safe in the presence of chaotic adults.</a:t>
            </a:r>
            <a:r>
              <a:rPr lang="en-AU" altLang="en-US" sz="3600" dirty="0"/>
              <a:t>”</a:t>
            </a:r>
            <a:r>
              <a:rPr lang="en-AU" sz="3600" dirty="0"/>
              <a:t> </a:t>
            </a:r>
          </a:p>
          <a:p>
            <a:pPr marL="0" indent="0" algn="r">
              <a:spcBef>
                <a:spcPts val="1350"/>
              </a:spcBef>
              <a:buNone/>
            </a:pPr>
            <a:r>
              <a:rPr lang="en-AU" sz="1000" dirty="0">
                <a:solidFill>
                  <a:srgbClr val="404040"/>
                </a:solidFill>
              </a:rPr>
              <a:t>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D173-0365-8343-A63F-24966066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parental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D4B3-6B55-C041-8EBE-5B8EB99B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If the parents look after each other, they are automatically looking after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74755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157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LT 55 Roman</vt:lpstr>
      <vt:lpstr>Avenir LT 65 Medium</vt:lpstr>
      <vt:lpstr>Calibri</vt:lpstr>
      <vt:lpstr>Calibri Light</vt:lpstr>
      <vt:lpstr>Office Theme</vt:lpstr>
      <vt:lpstr>PowerPoint Presentation</vt:lpstr>
      <vt:lpstr>PowerPoint Presentation</vt:lpstr>
      <vt:lpstr>Peter Fonagy</vt:lpstr>
      <vt:lpstr>We are deeply relational beings</vt:lpstr>
      <vt:lpstr>Alan Schore</vt:lpstr>
      <vt:lpstr>Winnecotte</vt:lpstr>
      <vt:lpstr>The parental alliance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2021-04-29T15:21:27Z</dcterms:created>
  <dcterms:modified xsi:type="dcterms:W3CDTF">2021-04-29T16:33:25Z</dcterms:modified>
</cp:coreProperties>
</file>