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8288000" cy="10287000"/>
  <p:notesSz cx="6858000" cy="9144000"/>
  <p:embeddedFontLst>
    <p:embeddedFont>
      <p:font typeface="Arimo" panose="020B0604020202020204" charset="0"/>
      <p:regular r:id="rId25"/>
    </p:embeddedFont>
    <p:embeddedFont>
      <p:font typeface="Arimo Bold" panose="020B0604020202020204" charset="0"/>
      <p:regular r:id="rId26"/>
    </p:embeddedFont>
    <p:embeddedFont>
      <p:font typeface="Calibri" panose="020F0502020204030204" pitchFamily="34" charset="0"/>
      <p:regular r:id="rId27"/>
      <p:bold r:id="rId28"/>
      <p:italic r:id="rId29"/>
      <p:boldItalic r:id="rId30"/>
    </p:embeddedFont>
    <p:embeddedFont>
      <p:font typeface="Cormorant Garamond Light" panose="020B0604020202020204" charset="0"/>
      <p:regular r:id="rId31"/>
    </p:embeddedFont>
    <p:embeddedFont>
      <p:font typeface="Cormorant Garamond Light Bold" panose="020B0604020202020204" charset="0"/>
      <p:regular r:id="rId32"/>
    </p:embeddedFont>
    <p:embeddedFont>
      <p:font typeface="Cormorant Garamond Light Bold Italics" panose="020B0604020202020204" charset="0"/>
      <p:regular r:id="rId33"/>
    </p:embeddedFont>
    <p:embeddedFont>
      <p:font typeface="Cormorant Garamond Light Italics" panose="020B0604020202020204" charset="0"/>
      <p:regular r:id="rId34"/>
    </p:embeddedFont>
    <p:embeddedFont>
      <p:font typeface="Cormorant Garamond Medium" panose="020B0604020202020204" charset="0"/>
      <p:regular r:id="rId35"/>
    </p:embeddedFont>
    <p:embeddedFont>
      <p:font typeface="Cormorant Garamond Medium Bold" panose="020B0604020202020204" charset="0"/>
      <p:regular r:id="rId36"/>
    </p:embeddedFont>
    <p:embeddedFont>
      <p:font typeface="Muli Regular" panose="020B0604020202020204" charset="0"/>
      <p:regular r:id="rId37"/>
    </p:embeddedFont>
    <p:embeddedFont>
      <p:font typeface="Muli Regular Italics" panose="020B0604020202020204"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81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EBE5"/>
        </a:solidFill>
        <a:effectLst/>
      </p:bgPr>
    </p:bg>
    <p:spTree>
      <p:nvGrpSpPr>
        <p:cNvPr id="1" name=""/>
        <p:cNvGrpSpPr/>
        <p:nvPr/>
      </p:nvGrpSpPr>
      <p:grpSpPr>
        <a:xfrm>
          <a:off x="0" y="0"/>
          <a:ext cx="0" cy="0"/>
          <a:chOff x="0" y="0"/>
          <a:chExt cx="0" cy="0"/>
        </a:xfrm>
      </p:grpSpPr>
      <p:grpSp>
        <p:nvGrpSpPr>
          <p:cNvPr id="2" name="Group 2"/>
          <p:cNvGrpSpPr/>
          <p:nvPr/>
        </p:nvGrpSpPr>
        <p:grpSpPr>
          <a:xfrm>
            <a:off x="16740560" y="1133081"/>
            <a:ext cx="518740" cy="149378"/>
            <a:chOff x="0" y="0"/>
            <a:chExt cx="1764111" cy="508000"/>
          </a:xfrm>
        </p:grpSpPr>
        <p:sp>
          <p:nvSpPr>
            <p:cNvPr id="3" name="Freeform 3"/>
            <p:cNvSpPr/>
            <p:nvPr/>
          </p:nvSpPr>
          <p:spPr>
            <a:xfrm>
              <a:off x="0" y="215900"/>
              <a:ext cx="1468201" cy="76200"/>
            </a:xfrm>
            <a:custGeom>
              <a:avLst/>
              <a:gdLst/>
              <a:ahLst/>
              <a:cxnLst/>
              <a:rect l="l" t="t" r="r" b="b"/>
              <a:pathLst>
                <a:path w="1468201" h="76200">
                  <a:moveTo>
                    <a:pt x="0" y="0"/>
                  </a:moveTo>
                  <a:lnTo>
                    <a:pt x="1468201" y="0"/>
                  </a:lnTo>
                  <a:lnTo>
                    <a:pt x="1468201" y="76200"/>
                  </a:lnTo>
                  <a:lnTo>
                    <a:pt x="0" y="76200"/>
                  </a:lnTo>
                  <a:close/>
                </a:path>
              </a:pathLst>
            </a:custGeom>
            <a:solidFill>
              <a:srgbClr val="111B1E"/>
            </a:solidFill>
          </p:spPr>
        </p:sp>
        <p:sp>
          <p:nvSpPr>
            <p:cNvPr id="4" name="Freeform 4"/>
            <p:cNvSpPr/>
            <p:nvPr/>
          </p:nvSpPr>
          <p:spPr>
            <a:xfrm>
              <a:off x="1389461" y="1270"/>
              <a:ext cx="374650" cy="505460"/>
            </a:xfrm>
            <a:custGeom>
              <a:avLst/>
              <a:gdLst/>
              <a:ahLst/>
              <a:cxnLst/>
              <a:rect l="l" t="t" r="r" b="b"/>
              <a:pathLst>
                <a:path w="374650" h="505460">
                  <a:moveTo>
                    <a:pt x="0" y="505460"/>
                  </a:moveTo>
                  <a:lnTo>
                    <a:pt x="0" y="0"/>
                  </a:lnTo>
                  <a:lnTo>
                    <a:pt x="374650" y="252730"/>
                  </a:lnTo>
                  <a:close/>
                </a:path>
              </a:pathLst>
            </a:custGeom>
            <a:solidFill>
              <a:srgbClr val="111B1E"/>
            </a:solidFill>
          </p:spPr>
        </p:sp>
      </p:grpSp>
      <p:sp>
        <p:nvSpPr>
          <p:cNvPr id="5" name="AutoShape 5"/>
          <p:cNvSpPr/>
          <p:nvPr/>
        </p:nvSpPr>
        <p:spPr>
          <a:xfrm>
            <a:off x="5664431" y="9248775"/>
            <a:ext cx="10084612" cy="9525"/>
          </a:xfrm>
          <a:prstGeom prst="rect">
            <a:avLst/>
          </a:prstGeom>
          <a:solidFill>
            <a:srgbClr val="111B1E"/>
          </a:solidFill>
        </p:spPr>
      </p:sp>
      <p:sp>
        <p:nvSpPr>
          <p:cNvPr id="6" name="TextBox 6"/>
          <p:cNvSpPr txBox="1"/>
          <p:nvPr/>
        </p:nvSpPr>
        <p:spPr>
          <a:xfrm>
            <a:off x="918496" y="763174"/>
            <a:ext cx="14157136" cy="2581275"/>
          </a:xfrm>
          <a:prstGeom prst="rect">
            <a:avLst/>
          </a:prstGeom>
        </p:spPr>
        <p:txBody>
          <a:bodyPr lIns="0" tIns="0" rIns="0" bIns="0" rtlCol="0" anchor="t">
            <a:spAutoFit/>
          </a:bodyPr>
          <a:lstStyle/>
          <a:p>
            <a:pPr>
              <a:lnSpc>
                <a:spcPts val="19000"/>
              </a:lnSpc>
            </a:pPr>
            <a:r>
              <a:rPr lang="en-US" sz="20000" spc="-1000" dirty="0">
                <a:solidFill>
                  <a:srgbClr val="111B1E"/>
                </a:solidFill>
                <a:latin typeface="Cormorant Garamond Light"/>
              </a:rPr>
              <a:t>Cryptocurrency</a:t>
            </a:r>
          </a:p>
        </p:txBody>
      </p:sp>
      <p:pic>
        <p:nvPicPr>
          <p:cNvPr id="7" name="Picture 7"/>
          <p:cNvPicPr>
            <a:picLocks noChangeAspect="1"/>
          </p:cNvPicPr>
          <p:nvPr/>
        </p:nvPicPr>
        <p:blipFill>
          <a:blip r:embed="rId2"/>
          <a:srcRect/>
          <a:stretch>
            <a:fillRect/>
          </a:stretch>
        </p:blipFill>
        <p:spPr>
          <a:xfrm>
            <a:off x="1028700" y="9089707"/>
            <a:ext cx="4389816" cy="411545"/>
          </a:xfrm>
          <a:prstGeom prst="rect">
            <a:avLst/>
          </a:prstGeom>
        </p:spPr>
      </p:pic>
      <p:sp>
        <p:nvSpPr>
          <p:cNvPr id="8" name="TextBox 8"/>
          <p:cNvSpPr txBox="1"/>
          <p:nvPr/>
        </p:nvSpPr>
        <p:spPr>
          <a:xfrm>
            <a:off x="15949051" y="9051607"/>
            <a:ext cx="1310249" cy="356235"/>
          </a:xfrm>
          <a:prstGeom prst="rect">
            <a:avLst/>
          </a:prstGeom>
        </p:spPr>
        <p:txBody>
          <a:bodyPr lIns="0" tIns="0" rIns="0" bIns="0" rtlCol="0" anchor="t">
            <a:spAutoFit/>
          </a:bodyPr>
          <a:lstStyle/>
          <a:p>
            <a:pPr algn="r">
              <a:lnSpc>
                <a:spcPts val="2940"/>
              </a:lnSpc>
              <a:spcBef>
                <a:spcPct val="0"/>
              </a:spcBef>
            </a:pPr>
            <a:r>
              <a:rPr lang="en-US" sz="2100" spc="105">
                <a:solidFill>
                  <a:srgbClr val="111B1E"/>
                </a:solidFill>
                <a:latin typeface="Muli Regular"/>
              </a:rPr>
              <a:t>01</a:t>
            </a:r>
          </a:p>
        </p:txBody>
      </p:sp>
      <p:sp>
        <p:nvSpPr>
          <p:cNvPr id="9" name="TextBox 9"/>
          <p:cNvSpPr txBox="1"/>
          <p:nvPr/>
        </p:nvSpPr>
        <p:spPr>
          <a:xfrm>
            <a:off x="1028700" y="6989236"/>
            <a:ext cx="4389816" cy="413385"/>
          </a:xfrm>
          <a:prstGeom prst="rect">
            <a:avLst/>
          </a:prstGeom>
        </p:spPr>
        <p:txBody>
          <a:bodyPr lIns="0" tIns="0" rIns="0" bIns="0" rtlCol="0" anchor="t">
            <a:spAutoFit/>
          </a:bodyPr>
          <a:lstStyle/>
          <a:p>
            <a:pPr>
              <a:lnSpc>
                <a:spcPts val="3359"/>
              </a:lnSpc>
              <a:spcBef>
                <a:spcPct val="0"/>
              </a:spcBef>
            </a:pPr>
            <a:r>
              <a:rPr lang="en-US" sz="2400" spc="240">
                <a:solidFill>
                  <a:srgbClr val="111B1E"/>
                </a:solidFill>
                <a:latin typeface="Muli Regular"/>
              </a:rPr>
              <a:t>BYRON JAMES</a:t>
            </a:r>
          </a:p>
        </p:txBody>
      </p:sp>
      <p:sp>
        <p:nvSpPr>
          <p:cNvPr id="10" name="TextBox 10"/>
          <p:cNvSpPr txBox="1"/>
          <p:nvPr/>
        </p:nvSpPr>
        <p:spPr>
          <a:xfrm>
            <a:off x="1028700" y="4699635"/>
            <a:ext cx="7438405" cy="840105"/>
          </a:xfrm>
          <a:prstGeom prst="rect">
            <a:avLst/>
          </a:prstGeom>
        </p:spPr>
        <p:txBody>
          <a:bodyPr lIns="0" tIns="0" rIns="0" bIns="0" rtlCol="0" anchor="t">
            <a:spAutoFit/>
          </a:bodyPr>
          <a:lstStyle/>
          <a:p>
            <a:pPr>
              <a:lnSpc>
                <a:spcPts val="3359"/>
              </a:lnSpc>
              <a:spcBef>
                <a:spcPct val="0"/>
              </a:spcBef>
            </a:pPr>
            <a:r>
              <a:rPr lang="en-US" sz="2400" spc="240">
                <a:solidFill>
                  <a:srgbClr val="111B1E"/>
                </a:solidFill>
                <a:latin typeface="Muli Regular"/>
              </a:rPr>
              <a:t>AS A METHOD OF PAYMENT FOR LEGAL SERVICES UNDER ENGLISH LAW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11B1E"/>
        </a:solidFill>
        <a:effectLst/>
      </p:bgPr>
    </p:bg>
    <p:spTree>
      <p:nvGrpSpPr>
        <p:cNvPr id="1" name=""/>
        <p:cNvGrpSpPr/>
        <p:nvPr/>
      </p:nvGrpSpPr>
      <p:grpSpPr>
        <a:xfrm>
          <a:off x="0" y="0"/>
          <a:ext cx="0" cy="0"/>
          <a:chOff x="0" y="0"/>
          <a:chExt cx="0" cy="0"/>
        </a:xfrm>
      </p:grpSpPr>
      <p:sp>
        <p:nvSpPr>
          <p:cNvPr id="2" name="TextBox 2"/>
          <p:cNvSpPr txBox="1"/>
          <p:nvPr/>
        </p:nvSpPr>
        <p:spPr>
          <a:xfrm>
            <a:off x="2918855" y="2809875"/>
            <a:ext cx="12450290" cy="4600575"/>
          </a:xfrm>
          <a:prstGeom prst="rect">
            <a:avLst/>
          </a:prstGeom>
        </p:spPr>
        <p:txBody>
          <a:bodyPr lIns="0" tIns="0" rIns="0" bIns="0" rtlCol="0" anchor="t">
            <a:spAutoFit/>
          </a:bodyPr>
          <a:lstStyle/>
          <a:p>
            <a:pPr algn="ctr">
              <a:lnSpc>
                <a:spcPts val="9100"/>
              </a:lnSpc>
            </a:pPr>
            <a:r>
              <a:rPr lang="en-US" sz="7000" spc="-210">
                <a:solidFill>
                  <a:srgbClr val="EDEBE5"/>
                </a:solidFill>
                <a:latin typeface="Cormorant Garamond Light Bold"/>
              </a:rPr>
              <a:t>If you had purchased the equivalent in Bitcoin instead of Toy Story 3 on DVD in 2010, you would today have $10 million USD. </a:t>
            </a:r>
          </a:p>
        </p:txBody>
      </p:sp>
      <p:sp>
        <p:nvSpPr>
          <p:cNvPr id="3" name="TextBox 3"/>
          <p:cNvSpPr txBox="1"/>
          <p:nvPr/>
        </p:nvSpPr>
        <p:spPr>
          <a:xfrm>
            <a:off x="1028700" y="981075"/>
            <a:ext cx="9254876" cy="413385"/>
          </a:xfrm>
          <a:prstGeom prst="rect">
            <a:avLst/>
          </a:prstGeom>
        </p:spPr>
        <p:txBody>
          <a:bodyPr lIns="0" tIns="0" rIns="0" bIns="0" rtlCol="0" anchor="t">
            <a:spAutoFit/>
          </a:bodyPr>
          <a:lstStyle/>
          <a:p>
            <a:pPr marL="0" lvl="0" indent="0" algn="l">
              <a:lnSpc>
                <a:spcPts val="3359"/>
              </a:lnSpc>
              <a:spcBef>
                <a:spcPct val="0"/>
              </a:spcBef>
            </a:pPr>
            <a:r>
              <a:rPr lang="en-US" sz="2400" spc="240">
                <a:solidFill>
                  <a:srgbClr val="EDEBE5"/>
                </a:solidFill>
                <a:latin typeface="Muli Regular"/>
              </a:rPr>
              <a:t>IN OTHER WORDS</a:t>
            </a:r>
          </a:p>
        </p:txBody>
      </p:sp>
      <p:grpSp>
        <p:nvGrpSpPr>
          <p:cNvPr id="4" name="Group 4"/>
          <p:cNvGrpSpPr/>
          <p:nvPr/>
        </p:nvGrpSpPr>
        <p:grpSpPr>
          <a:xfrm>
            <a:off x="16740560" y="1133081"/>
            <a:ext cx="518740" cy="149378"/>
            <a:chOff x="0" y="0"/>
            <a:chExt cx="1764111" cy="508000"/>
          </a:xfrm>
        </p:grpSpPr>
        <p:sp>
          <p:nvSpPr>
            <p:cNvPr id="5" name="Freeform 5"/>
            <p:cNvSpPr/>
            <p:nvPr/>
          </p:nvSpPr>
          <p:spPr>
            <a:xfrm>
              <a:off x="0" y="215900"/>
              <a:ext cx="1468201" cy="76200"/>
            </a:xfrm>
            <a:custGeom>
              <a:avLst/>
              <a:gdLst/>
              <a:ahLst/>
              <a:cxnLst/>
              <a:rect l="l" t="t" r="r" b="b"/>
              <a:pathLst>
                <a:path w="1468201" h="76200">
                  <a:moveTo>
                    <a:pt x="0" y="0"/>
                  </a:moveTo>
                  <a:lnTo>
                    <a:pt x="1468201" y="0"/>
                  </a:lnTo>
                  <a:lnTo>
                    <a:pt x="1468201" y="76200"/>
                  </a:lnTo>
                  <a:lnTo>
                    <a:pt x="0" y="76200"/>
                  </a:lnTo>
                  <a:close/>
                </a:path>
              </a:pathLst>
            </a:custGeom>
            <a:solidFill>
              <a:srgbClr val="EDEBE5"/>
            </a:solidFill>
          </p:spPr>
        </p:sp>
        <p:sp>
          <p:nvSpPr>
            <p:cNvPr id="6" name="Freeform 6"/>
            <p:cNvSpPr/>
            <p:nvPr/>
          </p:nvSpPr>
          <p:spPr>
            <a:xfrm>
              <a:off x="1389461" y="1270"/>
              <a:ext cx="374650" cy="505460"/>
            </a:xfrm>
            <a:custGeom>
              <a:avLst/>
              <a:gdLst/>
              <a:ahLst/>
              <a:cxnLst/>
              <a:rect l="l" t="t" r="r" b="b"/>
              <a:pathLst>
                <a:path w="374650" h="505460">
                  <a:moveTo>
                    <a:pt x="0" y="505460"/>
                  </a:moveTo>
                  <a:lnTo>
                    <a:pt x="0" y="0"/>
                  </a:lnTo>
                  <a:lnTo>
                    <a:pt x="374650" y="252730"/>
                  </a:lnTo>
                  <a:close/>
                </a:path>
              </a:pathLst>
            </a:custGeom>
            <a:solidFill>
              <a:srgbClr val="EDEBE5"/>
            </a:solidFill>
          </p:spPr>
        </p:sp>
      </p:grpSp>
      <p:sp>
        <p:nvSpPr>
          <p:cNvPr id="7" name="TextBox 7"/>
          <p:cNvSpPr txBox="1"/>
          <p:nvPr/>
        </p:nvSpPr>
        <p:spPr>
          <a:xfrm>
            <a:off x="15949051" y="9049703"/>
            <a:ext cx="1310249" cy="358140"/>
          </a:xfrm>
          <a:prstGeom prst="rect">
            <a:avLst/>
          </a:prstGeom>
        </p:spPr>
        <p:txBody>
          <a:bodyPr lIns="0" tIns="0" rIns="0" bIns="0" rtlCol="0" anchor="t">
            <a:spAutoFit/>
          </a:bodyPr>
          <a:lstStyle/>
          <a:p>
            <a:pPr marL="0" lvl="0" indent="0" algn="r">
              <a:lnSpc>
                <a:spcPts val="2940"/>
              </a:lnSpc>
              <a:spcBef>
                <a:spcPct val="0"/>
              </a:spcBef>
            </a:pPr>
            <a:r>
              <a:rPr lang="en-US" sz="2100" spc="105">
                <a:solidFill>
                  <a:srgbClr val="EDEBE5"/>
                </a:solidFill>
                <a:latin typeface="Muli Regular"/>
              </a:rPr>
              <a:t>10</a:t>
            </a:r>
          </a:p>
        </p:txBody>
      </p:sp>
      <p:sp>
        <p:nvSpPr>
          <p:cNvPr id="8" name="AutoShape 8"/>
          <p:cNvSpPr/>
          <p:nvPr/>
        </p:nvSpPr>
        <p:spPr>
          <a:xfrm>
            <a:off x="1028700" y="9248775"/>
            <a:ext cx="14720343" cy="9525"/>
          </a:xfrm>
          <a:prstGeom prst="rect">
            <a:avLst/>
          </a:prstGeom>
          <a:solidFill>
            <a:srgbClr val="EDEBE5"/>
          </a:solidFill>
        </p:spPr>
      </p:sp>
      <p:pic>
        <p:nvPicPr>
          <p:cNvPr id="9" name="Picture 9"/>
          <p:cNvPicPr>
            <a:picLocks noChangeAspect="1"/>
          </p:cNvPicPr>
          <p:nvPr/>
        </p:nvPicPr>
        <p:blipFill>
          <a:blip r:embed="rId2"/>
          <a:srcRect/>
          <a:stretch>
            <a:fillRect/>
          </a:stretch>
        </p:blipFill>
        <p:spPr>
          <a:xfrm>
            <a:off x="1028700" y="9407842"/>
            <a:ext cx="4394632" cy="41199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EBE5"/>
        </a:solidFill>
        <a:effectLst/>
      </p:bgPr>
    </p:bg>
    <p:spTree>
      <p:nvGrpSpPr>
        <p:cNvPr id="1" name=""/>
        <p:cNvGrpSpPr/>
        <p:nvPr/>
      </p:nvGrpSpPr>
      <p:grpSpPr>
        <a:xfrm>
          <a:off x="0" y="0"/>
          <a:ext cx="0" cy="0"/>
          <a:chOff x="0" y="0"/>
          <a:chExt cx="0" cy="0"/>
        </a:xfrm>
      </p:grpSpPr>
      <p:sp>
        <p:nvSpPr>
          <p:cNvPr id="2" name="TextBox 2"/>
          <p:cNvSpPr txBox="1"/>
          <p:nvPr/>
        </p:nvSpPr>
        <p:spPr>
          <a:xfrm>
            <a:off x="2649862" y="2011680"/>
            <a:ext cx="12988277" cy="6225540"/>
          </a:xfrm>
          <a:prstGeom prst="rect">
            <a:avLst/>
          </a:prstGeom>
        </p:spPr>
        <p:txBody>
          <a:bodyPr lIns="0" tIns="0" rIns="0" bIns="0" rtlCol="0" anchor="t">
            <a:spAutoFit/>
          </a:bodyPr>
          <a:lstStyle/>
          <a:p>
            <a:pPr marL="906780" lvl="1" indent="-453390">
              <a:lnSpc>
                <a:spcPts val="5460"/>
              </a:lnSpc>
              <a:buFont typeface="Arial"/>
              <a:buChar char="•"/>
            </a:pPr>
            <a:r>
              <a:rPr lang="en-US" sz="4200" spc="-126">
                <a:solidFill>
                  <a:srgbClr val="111B1E"/>
                </a:solidFill>
                <a:latin typeface="Cormorant Garamond Light Bold"/>
              </a:rPr>
              <a:t>Daily vacillation of crypto can render the currency anywhere between sufficient, insufficient, or in-excess of amount required to meet legal fees in GBP</a:t>
            </a:r>
          </a:p>
          <a:p>
            <a:pPr marL="906780" lvl="1" indent="-453390">
              <a:lnSpc>
                <a:spcPts val="5460"/>
              </a:lnSpc>
              <a:buFont typeface="Arial"/>
              <a:buChar char="•"/>
            </a:pPr>
            <a:r>
              <a:rPr lang="en-US" sz="4200" u="none" spc="-126">
                <a:solidFill>
                  <a:srgbClr val="111B1E"/>
                </a:solidFill>
                <a:latin typeface="Cormorant Garamond Light Bold"/>
              </a:rPr>
              <a:t>Ethical dilemma for lawyers</a:t>
            </a:r>
          </a:p>
          <a:p>
            <a:pPr marL="906780" lvl="1" indent="-453390">
              <a:lnSpc>
                <a:spcPts val="5460"/>
              </a:lnSpc>
              <a:buFont typeface="Arial"/>
              <a:buChar char="•"/>
            </a:pPr>
            <a:r>
              <a:rPr lang="en-US" sz="4200" u="none" spc="-126">
                <a:solidFill>
                  <a:srgbClr val="111B1E"/>
                </a:solidFill>
                <a:latin typeface="Cormorant Garamond Light Bold"/>
              </a:rPr>
              <a:t>Potential risk of breach of professional and ethical duties to client</a:t>
            </a:r>
          </a:p>
          <a:p>
            <a:pPr marL="906780" lvl="1" indent="-453390">
              <a:lnSpc>
                <a:spcPts val="5460"/>
              </a:lnSpc>
              <a:buFont typeface="Arial"/>
              <a:buChar char="•"/>
            </a:pPr>
            <a:r>
              <a:rPr lang="en-US" sz="4200" u="none" spc="-126">
                <a:solidFill>
                  <a:srgbClr val="111B1E"/>
                </a:solidFill>
                <a:latin typeface="Cormorant Garamond Light Bold"/>
              </a:rPr>
              <a:t>Timing of payment or conversion with competing and differing interests between lawyer and client</a:t>
            </a:r>
          </a:p>
          <a:p>
            <a:pPr marL="906780" lvl="1" indent="-453390">
              <a:lnSpc>
                <a:spcPts val="5460"/>
              </a:lnSpc>
              <a:buFont typeface="Arial"/>
              <a:buChar char="•"/>
            </a:pPr>
            <a:r>
              <a:rPr lang="en-US" sz="4200" u="none" spc="-126">
                <a:solidFill>
                  <a:srgbClr val="111B1E"/>
                </a:solidFill>
                <a:latin typeface="Cormorant Garamond Light Bold"/>
              </a:rPr>
              <a:t>Materially beneficial or materially detrimental</a:t>
            </a:r>
          </a:p>
        </p:txBody>
      </p:sp>
      <p:sp>
        <p:nvSpPr>
          <p:cNvPr id="3" name="TextBox 3"/>
          <p:cNvSpPr txBox="1"/>
          <p:nvPr/>
        </p:nvSpPr>
        <p:spPr>
          <a:xfrm>
            <a:off x="1028700" y="981075"/>
            <a:ext cx="9254876" cy="413385"/>
          </a:xfrm>
          <a:prstGeom prst="rect">
            <a:avLst/>
          </a:prstGeom>
        </p:spPr>
        <p:txBody>
          <a:bodyPr lIns="0" tIns="0" rIns="0" bIns="0" rtlCol="0" anchor="t">
            <a:spAutoFit/>
          </a:bodyPr>
          <a:lstStyle/>
          <a:p>
            <a:pPr marL="0" lvl="0" indent="0" algn="l">
              <a:lnSpc>
                <a:spcPts val="3359"/>
              </a:lnSpc>
              <a:spcBef>
                <a:spcPct val="0"/>
              </a:spcBef>
            </a:pPr>
            <a:r>
              <a:rPr lang="en-US" sz="2400" spc="240">
                <a:solidFill>
                  <a:srgbClr val="111B1E"/>
                </a:solidFill>
                <a:latin typeface="Muli Regular"/>
              </a:rPr>
              <a:t>WHEN TO CONVERT</a:t>
            </a:r>
          </a:p>
        </p:txBody>
      </p:sp>
      <p:grpSp>
        <p:nvGrpSpPr>
          <p:cNvPr id="4" name="Group 4"/>
          <p:cNvGrpSpPr/>
          <p:nvPr/>
        </p:nvGrpSpPr>
        <p:grpSpPr>
          <a:xfrm>
            <a:off x="16740560" y="1133081"/>
            <a:ext cx="518740" cy="149378"/>
            <a:chOff x="0" y="0"/>
            <a:chExt cx="1764111" cy="508000"/>
          </a:xfrm>
        </p:grpSpPr>
        <p:sp>
          <p:nvSpPr>
            <p:cNvPr id="5" name="Freeform 5"/>
            <p:cNvSpPr/>
            <p:nvPr/>
          </p:nvSpPr>
          <p:spPr>
            <a:xfrm>
              <a:off x="0" y="215900"/>
              <a:ext cx="1468201" cy="76200"/>
            </a:xfrm>
            <a:custGeom>
              <a:avLst/>
              <a:gdLst/>
              <a:ahLst/>
              <a:cxnLst/>
              <a:rect l="l" t="t" r="r" b="b"/>
              <a:pathLst>
                <a:path w="1468201" h="76200">
                  <a:moveTo>
                    <a:pt x="0" y="0"/>
                  </a:moveTo>
                  <a:lnTo>
                    <a:pt x="1468201" y="0"/>
                  </a:lnTo>
                  <a:lnTo>
                    <a:pt x="1468201" y="76200"/>
                  </a:lnTo>
                  <a:lnTo>
                    <a:pt x="0" y="76200"/>
                  </a:lnTo>
                  <a:close/>
                </a:path>
              </a:pathLst>
            </a:custGeom>
            <a:solidFill>
              <a:srgbClr val="111B1E"/>
            </a:solidFill>
          </p:spPr>
        </p:sp>
        <p:sp>
          <p:nvSpPr>
            <p:cNvPr id="6" name="Freeform 6"/>
            <p:cNvSpPr/>
            <p:nvPr/>
          </p:nvSpPr>
          <p:spPr>
            <a:xfrm>
              <a:off x="1389461" y="1270"/>
              <a:ext cx="374650" cy="505460"/>
            </a:xfrm>
            <a:custGeom>
              <a:avLst/>
              <a:gdLst/>
              <a:ahLst/>
              <a:cxnLst/>
              <a:rect l="l" t="t" r="r" b="b"/>
              <a:pathLst>
                <a:path w="374650" h="505460">
                  <a:moveTo>
                    <a:pt x="0" y="505460"/>
                  </a:moveTo>
                  <a:lnTo>
                    <a:pt x="0" y="0"/>
                  </a:lnTo>
                  <a:lnTo>
                    <a:pt x="374650" y="252730"/>
                  </a:lnTo>
                  <a:close/>
                </a:path>
              </a:pathLst>
            </a:custGeom>
            <a:solidFill>
              <a:srgbClr val="111B1E"/>
            </a:solidFill>
          </p:spPr>
        </p:sp>
      </p:grpSp>
      <p:sp>
        <p:nvSpPr>
          <p:cNvPr id="7" name="TextBox 7"/>
          <p:cNvSpPr txBox="1"/>
          <p:nvPr/>
        </p:nvSpPr>
        <p:spPr>
          <a:xfrm>
            <a:off x="15949051" y="9049703"/>
            <a:ext cx="1310249" cy="358140"/>
          </a:xfrm>
          <a:prstGeom prst="rect">
            <a:avLst/>
          </a:prstGeom>
        </p:spPr>
        <p:txBody>
          <a:bodyPr lIns="0" tIns="0" rIns="0" bIns="0" rtlCol="0" anchor="t">
            <a:spAutoFit/>
          </a:bodyPr>
          <a:lstStyle/>
          <a:p>
            <a:pPr marL="0" lvl="0" indent="0" algn="r">
              <a:lnSpc>
                <a:spcPts val="2940"/>
              </a:lnSpc>
              <a:spcBef>
                <a:spcPct val="0"/>
              </a:spcBef>
            </a:pPr>
            <a:r>
              <a:rPr lang="en-US" sz="2100" spc="105">
                <a:solidFill>
                  <a:srgbClr val="111B1E"/>
                </a:solidFill>
                <a:latin typeface="Muli Regular"/>
              </a:rPr>
              <a:t>11</a:t>
            </a:r>
          </a:p>
        </p:txBody>
      </p:sp>
      <p:sp>
        <p:nvSpPr>
          <p:cNvPr id="8" name="AutoShape 8"/>
          <p:cNvSpPr/>
          <p:nvPr/>
        </p:nvSpPr>
        <p:spPr>
          <a:xfrm>
            <a:off x="1028700" y="9248775"/>
            <a:ext cx="14720343" cy="9525"/>
          </a:xfrm>
          <a:prstGeom prst="rect">
            <a:avLst/>
          </a:prstGeom>
          <a:solidFill>
            <a:srgbClr val="111B1E"/>
          </a:solidFill>
        </p:spPr>
      </p:sp>
      <p:pic>
        <p:nvPicPr>
          <p:cNvPr id="9" name="Picture 9"/>
          <p:cNvPicPr>
            <a:picLocks noChangeAspect="1"/>
          </p:cNvPicPr>
          <p:nvPr/>
        </p:nvPicPr>
        <p:blipFill>
          <a:blip r:embed="rId2"/>
          <a:srcRect/>
          <a:stretch>
            <a:fillRect/>
          </a:stretch>
        </p:blipFill>
        <p:spPr>
          <a:xfrm>
            <a:off x="1028700" y="9407842"/>
            <a:ext cx="4389816" cy="41154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DEBE5"/>
        </a:solidFill>
        <a:effectLst/>
      </p:bgPr>
    </p:bg>
    <p:spTree>
      <p:nvGrpSpPr>
        <p:cNvPr id="1" name=""/>
        <p:cNvGrpSpPr/>
        <p:nvPr/>
      </p:nvGrpSpPr>
      <p:grpSpPr>
        <a:xfrm>
          <a:off x="0" y="0"/>
          <a:ext cx="0" cy="0"/>
          <a:chOff x="0" y="0"/>
          <a:chExt cx="0" cy="0"/>
        </a:xfrm>
      </p:grpSpPr>
      <p:sp>
        <p:nvSpPr>
          <p:cNvPr id="2" name="TextBox 2"/>
          <p:cNvSpPr txBox="1"/>
          <p:nvPr/>
        </p:nvSpPr>
        <p:spPr>
          <a:xfrm>
            <a:off x="971550" y="949129"/>
            <a:ext cx="10504840" cy="2873375"/>
          </a:xfrm>
          <a:prstGeom prst="rect">
            <a:avLst/>
          </a:prstGeom>
        </p:spPr>
        <p:txBody>
          <a:bodyPr lIns="0" tIns="0" rIns="0" bIns="0" rtlCol="0" anchor="t">
            <a:spAutoFit/>
          </a:bodyPr>
          <a:lstStyle/>
          <a:p>
            <a:pPr>
              <a:lnSpc>
                <a:spcPts val="11000"/>
              </a:lnSpc>
            </a:pPr>
            <a:r>
              <a:rPr lang="en-US" sz="11000" spc="-330">
                <a:solidFill>
                  <a:srgbClr val="111B1E"/>
                </a:solidFill>
                <a:latin typeface="Cormorant Garamond Light"/>
              </a:rPr>
              <a:t>USA State-Specific Guidance I</a:t>
            </a:r>
          </a:p>
        </p:txBody>
      </p:sp>
      <p:sp>
        <p:nvSpPr>
          <p:cNvPr id="3" name="TextBox 3"/>
          <p:cNvSpPr txBox="1"/>
          <p:nvPr/>
        </p:nvSpPr>
        <p:spPr>
          <a:xfrm>
            <a:off x="15949051" y="9049703"/>
            <a:ext cx="1310249" cy="358140"/>
          </a:xfrm>
          <a:prstGeom prst="rect">
            <a:avLst/>
          </a:prstGeom>
        </p:spPr>
        <p:txBody>
          <a:bodyPr lIns="0" tIns="0" rIns="0" bIns="0" rtlCol="0" anchor="t">
            <a:spAutoFit/>
          </a:bodyPr>
          <a:lstStyle/>
          <a:p>
            <a:pPr marL="0" lvl="0" indent="0" algn="r">
              <a:lnSpc>
                <a:spcPts val="2940"/>
              </a:lnSpc>
              <a:spcBef>
                <a:spcPct val="0"/>
              </a:spcBef>
            </a:pPr>
            <a:r>
              <a:rPr lang="en-US" sz="2100" spc="105">
                <a:solidFill>
                  <a:srgbClr val="111B1E"/>
                </a:solidFill>
                <a:latin typeface="Muli Regular"/>
              </a:rPr>
              <a:t>12</a:t>
            </a:r>
          </a:p>
        </p:txBody>
      </p:sp>
      <p:grpSp>
        <p:nvGrpSpPr>
          <p:cNvPr id="4" name="Group 4"/>
          <p:cNvGrpSpPr/>
          <p:nvPr/>
        </p:nvGrpSpPr>
        <p:grpSpPr>
          <a:xfrm>
            <a:off x="16740560" y="1133081"/>
            <a:ext cx="518740" cy="149378"/>
            <a:chOff x="0" y="0"/>
            <a:chExt cx="1764111" cy="508000"/>
          </a:xfrm>
        </p:grpSpPr>
        <p:sp>
          <p:nvSpPr>
            <p:cNvPr id="5" name="Freeform 5"/>
            <p:cNvSpPr/>
            <p:nvPr/>
          </p:nvSpPr>
          <p:spPr>
            <a:xfrm>
              <a:off x="0" y="215900"/>
              <a:ext cx="1468201" cy="76200"/>
            </a:xfrm>
            <a:custGeom>
              <a:avLst/>
              <a:gdLst/>
              <a:ahLst/>
              <a:cxnLst/>
              <a:rect l="l" t="t" r="r" b="b"/>
              <a:pathLst>
                <a:path w="1468201" h="76200">
                  <a:moveTo>
                    <a:pt x="0" y="0"/>
                  </a:moveTo>
                  <a:lnTo>
                    <a:pt x="1468201" y="0"/>
                  </a:lnTo>
                  <a:lnTo>
                    <a:pt x="1468201" y="76200"/>
                  </a:lnTo>
                  <a:lnTo>
                    <a:pt x="0" y="76200"/>
                  </a:lnTo>
                  <a:close/>
                </a:path>
              </a:pathLst>
            </a:custGeom>
            <a:solidFill>
              <a:srgbClr val="111B1E"/>
            </a:solidFill>
          </p:spPr>
        </p:sp>
        <p:sp>
          <p:nvSpPr>
            <p:cNvPr id="6" name="Freeform 6"/>
            <p:cNvSpPr/>
            <p:nvPr/>
          </p:nvSpPr>
          <p:spPr>
            <a:xfrm>
              <a:off x="1389461" y="1270"/>
              <a:ext cx="374650" cy="505460"/>
            </a:xfrm>
            <a:custGeom>
              <a:avLst/>
              <a:gdLst/>
              <a:ahLst/>
              <a:cxnLst/>
              <a:rect l="l" t="t" r="r" b="b"/>
              <a:pathLst>
                <a:path w="374650" h="505460">
                  <a:moveTo>
                    <a:pt x="0" y="505460"/>
                  </a:moveTo>
                  <a:lnTo>
                    <a:pt x="0" y="0"/>
                  </a:lnTo>
                  <a:lnTo>
                    <a:pt x="374650" y="252730"/>
                  </a:lnTo>
                  <a:close/>
                </a:path>
              </a:pathLst>
            </a:custGeom>
            <a:solidFill>
              <a:srgbClr val="111B1E"/>
            </a:solidFill>
          </p:spPr>
        </p:sp>
      </p:grpSp>
      <p:sp>
        <p:nvSpPr>
          <p:cNvPr id="7" name="TextBox 7"/>
          <p:cNvSpPr txBox="1"/>
          <p:nvPr/>
        </p:nvSpPr>
        <p:spPr>
          <a:xfrm>
            <a:off x="7300301" y="4571700"/>
            <a:ext cx="7944381" cy="1952266"/>
          </a:xfrm>
          <a:prstGeom prst="rect">
            <a:avLst/>
          </a:prstGeom>
        </p:spPr>
        <p:txBody>
          <a:bodyPr lIns="0" tIns="0" rIns="0" bIns="0" rtlCol="0" anchor="t">
            <a:spAutoFit/>
          </a:bodyPr>
          <a:lstStyle/>
          <a:p>
            <a:pPr marL="345439" lvl="1" indent="-172720">
              <a:lnSpc>
                <a:spcPts val="2559"/>
              </a:lnSpc>
              <a:buFont typeface="Arial"/>
              <a:buChar char="•"/>
            </a:pPr>
            <a:r>
              <a:rPr lang="en-US" sz="1600" spc="32" dirty="0">
                <a:solidFill>
                  <a:srgbClr val="111B1E"/>
                </a:solidFill>
                <a:latin typeface="Muli Regular"/>
              </a:rPr>
              <a:t>Crypto not to be treated as unethical form of payment​</a:t>
            </a:r>
          </a:p>
          <a:p>
            <a:pPr marL="345439" lvl="1" indent="-172720">
              <a:lnSpc>
                <a:spcPts val="2559"/>
              </a:lnSpc>
              <a:buFont typeface="Arial"/>
              <a:buChar char="•"/>
            </a:pPr>
            <a:r>
              <a:rPr lang="en-US" sz="1600" spc="32" dirty="0">
                <a:solidFill>
                  <a:srgbClr val="111B1E"/>
                </a:solidFill>
                <a:latin typeface="Muli Regular"/>
              </a:rPr>
              <a:t>Simply a relatively new means of transferring economic value​</a:t>
            </a:r>
          </a:p>
          <a:p>
            <a:pPr marL="345439" lvl="1" indent="-172720">
              <a:lnSpc>
                <a:spcPts val="2559"/>
              </a:lnSpc>
              <a:buFont typeface="Arial"/>
              <a:buChar char="•"/>
            </a:pPr>
            <a:r>
              <a:rPr lang="en-US" sz="1600" spc="32" dirty="0">
                <a:solidFill>
                  <a:srgbClr val="111B1E"/>
                </a:solidFill>
                <a:latin typeface="Muli Regular"/>
              </a:rPr>
              <a:t>Professional conduct rules sufficiently flexible to accommodate development​</a:t>
            </a:r>
          </a:p>
          <a:p>
            <a:pPr marL="345439" lvl="1" indent="-172720">
              <a:lnSpc>
                <a:spcPts val="2559"/>
              </a:lnSpc>
              <a:buFont typeface="Arial"/>
              <a:buChar char="•"/>
            </a:pPr>
            <a:r>
              <a:rPr lang="en-US" sz="1600" spc="32" dirty="0">
                <a:solidFill>
                  <a:srgbClr val="111B1E"/>
                </a:solidFill>
                <a:latin typeface="Muli Regular"/>
              </a:rPr>
              <a:t>Keep fee agreement fair and reasonable​</a:t>
            </a:r>
          </a:p>
          <a:p>
            <a:pPr marL="345439" lvl="1" indent="-172720">
              <a:lnSpc>
                <a:spcPts val="2559"/>
              </a:lnSpc>
              <a:buFont typeface="Arial"/>
              <a:buChar char="•"/>
            </a:pPr>
            <a:r>
              <a:rPr lang="en-US" sz="1600" spc="32" dirty="0">
                <a:solidFill>
                  <a:srgbClr val="111B1E"/>
                </a:solidFill>
                <a:latin typeface="Muli Regular"/>
              </a:rPr>
              <a:t>No prohibition on accepting for or on behalf of client</a:t>
            </a:r>
          </a:p>
          <a:p>
            <a:pPr>
              <a:lnSpc>
                <a:spcPts val="2560"/>
              </a:lnSpc>
            </a:pPr>
            <a:endParaRPr lang="en-US" sz="1200" spc="24" dirty="0">
              <a:solidFill>
                <a:srgbClr val="111B1E"/>
              </a:solidFill>
              <a:latin typeface="Arimo"/>
            </a:endParaRPr>
          </a:p>
        </p:txBody>
      </p:sp>
      <p:sp>
        <p:nvSpPr>
          <p:cNvPr id="8" name="TextBox 8"/>
          <p:cNvSpPr txBox="1"/>
          <p:nvPr/>
        </p:nvSpPr>
        <p:spPr>
          <a:xfrm>
            <a:off x="1028700" y="4581225"/>
            <a:ext cx="5338047" cy="413385"/>
          </a:xfrm>
          <a:prstGeom prst="rect">
            <a:avLst/>
          </a:prstGeom>
        </p:spPr>
        <p:txBody>
          <a:bodyPr lIns="0" tIns="0" rIns="0" bIns="0" rtlCol="0" anchor="t">
            <a:spAutoFit/>
          </a:bodyPr>
          <a:lstStyle/>
          <a:p>
            <a:pPr algn="r">
              <a:lnSpc>
                <a:spcPts val="3359"/>
              </a:lnSpc>
              <a:spcBef>
                <a:spcPct val="0"/>
              </a:spcBef>
            </a:pPr>
            <a:r>
              <a:rPr lang="en-US" sz="2400">
                <a:solidFill>
                  <a:srgbClr val="111B1E"/>
                </a:solidFill>
                <a:latin typeface="Muli Regular"/>
              </a:rPr>
              <a:t>Columbia Bar</a:t>
            </a:r>
          </a:p>
        </p:txBody>
      </p:sp>
      <p:sp>
        <p:nvSpPr>
          <p:cNvPr id="9" name="AutoShape 9"/>
          <p:cNvSpPr/>
          <p:nvPr/>
        </p:nvSpPr>
        <p:spPr>
          <a:xfrm>
            <a:off x="1028700" y="9248775"/>
            <a:ext cx="14720343" cy="9525"/>
          </a:xfrm>
          <a:prstGeom prst="rect">
            <a:avLst/>
          </a:prstGeom>
          <a:solidFill>
            <a:srgbClr val="111B1E"/>
          </a:solidFill>
        </p:spPr>
      </p:sp>
      <p:pic>
        <p:nvPicPr>
          <p:cNvPr id="10" name="Picture 10"/>
          <p:cNvPicPr>
            <a:picLocks noChangeAspect="1"/>
          </p:cNvPicPr>
          <p:nvPr/>
        </p:nvPicPr>
        <p:blipFill>
          <a:blip r:embed="rId2"/>
          <a:srcRect/>
          <a:stretch>
            <a:fillRect/>
          </a:stretch>
        </p:blipFill>
        <p:spPr>
          <a:xfrm>
            <a:off x="1028700" y="9407842"/>
            <a:ext cx="4389816" cy="41154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DEBE5"/>
        </a:solidFill>
        <a:effectLst/>
      </p:bgPr>
    </p:bg>
    <p:spTree>
      <p:nvGrpSpPr>
        <p:cNvPr id="1" name=""/>
        <p:cNvGrpSpPr/>
        <p:nvPr/>
      </p:nvGrpSpPr>
      <p:grpSpPr>
        <a:xfrm>
          <a:off x="0" y="0"/>
          <a:ext cx="0" cy="0"/>
          <a:chOff x="0" y="0"/>
          <a:chExt cx="0" cy="0"/>
        </a:xfrm>
      </p:grpSpPr>
      <p:sp>
        <p:nvSpPr>
          <p:cNvPr id="2" name="TextBox 2"/>
          <p:cNvSpPr txBox="1"/>
          <p:nvPr/>
        </p:nvSpPr>
        <p:spPr>
          <a:xfrm>
            <a:off x="971550" y="949129"/>
            <a:ext cx="10504840" cy="2873375"/>
          </a:xfrm>
          <a:prstGeom prst="rect">
            <a:avLst/>
          </a:prstGeom>
        </p:spPr>
        <p:txBody>
          <a:bodyPr lIns="0" tIns="0" rIns="0" bIns="0" rtlCol="0" anchor="t">
            <a:spAutoFit/>
          </a:bodyPr>
          <a:lstStyle/>
          <a:p>
            <a:pPr>
              <a:lnSpc>
                <a:spcPts val="11000"/>
              </a:lnSpc>
            </a:pPr>
            <a:r>
              <a:rPr lang="en-US" sz="11000" spc="-330">
                <a:solidFill>
                  <a:srgbClr val="111B1E"/>
                </a:solidFill>
                <a:latin typeface="Cormorant Garamond Light"/>
              </a:rPr>
              <a:t>USA State-Specific Guidance II</a:t>
            </a:r>
          </a:p>
        </p:txBody>
      </p:sp>
      <p:sp>
        <p:nvSpPr>
          <p:cNvPr id="3" name="TextBox 3"/>
          <p:cNvSpPr txBox="1"/>
          <p:nvPr/>
        </p:nvSpPr>
        <p:spPr>
          <a:xfrm>
            <a:off x="15949051" y="9049703"/>
            <a:ext cx="1310249" cy="358140"/>
          </a:xfrm>
          <a:prstGeom prst="rect">
            <a:avLst/>
          </a:prstGeom>
        </p:spPr>
        <p:txBody>
          <a:bodyPr lIns="0" tIns="0" rIns="0" bIns="0" rtlCol="0" anchor="t">
            <a:spAutoFit/>
          </a:bodyPr>
          <a:lstStyle/>
          <a:p>
            <a:pPr marL="0" lvl="0" indent="0" algn="r">
              <a:lnSpc>
                <a:spcPts val="2940"/>
              </a:lnSpc>
              <a:spcBef>
                <a:spcPct val="0"/>
              </a:spcBef>
            </a:pPr>
            <a:r>
              <a:rPr lang="en-US" sz="2100" spc="105">
                <a:solidFill>
                  <a:srgbClr val="111B1E"/>
                </a:solidFill>
                <a:latin typeface="Muli Regular"/>
              </a:rPr>
              <a:t>13</a:t>
            </a:r>
          </a:p>
        </p:txBody>
      </p:sp>
      <p:grpSp>
        <p:nvGrpSpPr>
          <p:cNvPr id="4" name="Group 4"/>
          <p:cNvGrpSpPr/>
          <p:nvPr/>
        </p:nvGrpSpPr>
        <p:grpSpPr>
          <a:xfrm>
            <a:off x="16740560" y="1133081"/>
            <a:ext cx="518740" cy="149378"/>
            <a:chOff x="0" y="0"/>
            <a:chExt cx="1764111" cy="508000"/>
          </a:xfrm>
        </p:grpSpPr>
        <p:sp>
          <p:nvSpPr>
            <p:cNvPr id="5" name="Freeform 5"/>
            <p:cNvSpPr/>
            <p:nvPr/>
          </p:nvSpPr>
          <p:spPr>
            <a:xfrm>
              <a:off x="0" y="215900"/>
              <a:ext cx="1468201" cy="76200"/>
            </a:xfrm>
            <a:custGeom>
              <a:avLst/>
              <a:gdLst/>
              <a:ahLst/>
              <a:cxnLst/>
              <a:rect l="l" t="t" r="r" b="b"/>
              <a:pathLst>
                <a:path w="1468201" h="76200">
                  <a:moveTo>
                    <a:pt x="0" y="0"/>
                  </a:moveTo>
                  <a:lnTo>
                    <a:pt x="1468201" y="0"/>
                  </a:lnTo>
                  <a:lnTo>
                    <a:pt x="1468201" y="76200"/>
                  </a:lnTo>
                  <a:lnTo>
                    <a:pt x="0" y="76200"/>
                  </a:lnTo>
                  <a:close/>
                </a:path>
              </a:pathLst>
            </a:custGeom>
            <a:solidFill>
              <a:srgbClr val="111B1E"/>
            </a:solidFill>
          </p:spPr>
        </p:sp>
        <p:sp>
          <p:nvSpPr>
            <p:cNvPr id="6" name="Freeform 6"/>
            <p:cNvSpPr/>
            <p:nvPr/>
          </p:nvSpPr>
          <p:spPr>
            <a:xfrm>
              <a:off x="1389461" y="1270"/>
              <a:ext cx="374650" cy="505460"/>
            </a:xfrm>
            <a:custGeom>
              <a:avLst/>
              <a:gdLst/>
              <a:ahLst/>
              <a:cxnLst/>
              <a:rect l="l" t="t" r="r" b="b"/>
              <a:pathLst>
                <a:path w="374650" h="505460">
                  <a:moveTo>
                    <a:pt x="0" y="505460"/>
                  </a:moveTo>
                  <a:lnTo>
                    <a:pt x="0" y="0"/>
                  </a:lnTo>
                  <a:lnTo>
                    <a:pt x="374650" y="252730"/>
                  </a:lnTo>
                  <a:close/>
                </a:path>
              </a:pathLst>
            </a:custGeom>
            <a:solidFill>
              <a:srgbClr val="111B1E"/>
            </a:solidFill>
          </p:spPr>
        </p:sp>
      </p:grpSp>
      <p:sp>
        <p:nvSpPr>
          <p:cNvPr id="7" name="TextBox 7"/>
          <p:cNvSpPr txBox="1"/>
          <p:nvPr/>
        </p:nvSpPr>
        <p:spPr>
          <a:xfrm>
            <a:off x="7300301" y="4571700"/>
            <a:ext cx="7944381" cy="1618841"/>
          </a:xfrm>
          <a:prstGeom prst="rect">
            <a:avLst/>
          </a:prstGeom>
        </p:spPr>
        <p:txBody>
          <a:bodyPr lIns="0" tIns="0" rIns="0" bIns="0" rtlCol="0" anchor="t">
            <a:spAutoFit/>
          </a:bodyPr>
          <a:lstStyle/>
          <a:p>
            <a:pPr marL="345439" lvl="1" indent="-172720">
              <a:lnSpc>
                <a:spcPts val="2559"/>
              </a:lnSpc>
              <a:buFont typeface="Arial"/>
              <a:buChar char="•"/>
            </a:pPr>
            <a:r>
              <a:rPr lang="en-US" sz="1600" spc="32" dirty="0">
                <a:solidFill>
                  <a:srgbClr val="111B1E"/>
                </a:solidFill>
                <a:latin typeface="Muli Regular"/>
              </a:rPr>
              <a:t>Notify client that digital currency converted immediately into USD​</a:t>
            </a:r>
          </a:p>
          <a:p>
            <a:pPr marL="345439" lvl="1" indent="-172720">
              <a:lnSpc>
                <a:spcPts val="2559"/>
              </a:lnSpc>
              <a:buFont typeface="Arial"/>
              <a:buChar char="•"/>
            </a:pPr>
            <a:r>
              <a:rPr lang="en-US" sz="1600" spc="32" dirty="0">
                <a:solidFill>
                  <a:srgbClr val="111B1E"/>
                </a:solidFill>
                <a:latin typeface="Muli Regular"/>
              </a:rPr>
              <a:t>Not retain as crypto-asset​</a:t>
            </a:r>
          </a:p>
          <a:p>
            <a:pPr marL="345439" lvl="1" indent="-172720">
              <a:lnSpc>
                <a:spcPts val="2559"/>
              </a:lnSpc>
              <a:buFont typeface="Arial"/>
              <a:buChar char="•"/>
            </a:pPr>
            <a:r>
              <a:rPr lang="en-US" sz="1600" spc="32" dirty="0">
                <a:solidFill>
                  <a:srgbClr val="111B1E"/>
                </a:solidFill>
                <a:latin typeface="Muli Regular"/>
              </a:rPr>
              <a:t>Conversion effected on objective market rates ​</a:t>
            </a:r>
          </a:p>
          <a:p>
            <a:pPr marL="345439" lvl="1" indent="-172720">
              <a:lnSpc>
                <a:spcPts val="2559"/>
              </a:lnSpc>
              <a:buFont typeface="Arial"/>
              <a:buChar char="•"/>
            </a:pPr>
            <a:r>
              <a:rPr lang="en-US" sz="1600" spc="32" dirty="0">
                <a:solidFill>
                  <a:srgbClr val="111B1E"/>
                </a:solidFill>
                <a:latin typeface="Muli Regular"/>
              </a:rPr>
              <a:t>Credit client account immediately with USD amount thereafter</a:t>
            </a:r>
          </a:p>
          <a:p>
            <a:pPr>
              <a:lnSpc>
                <a:spcPts val="2560"/>
              </a:lnSpc>
            </a:pPr>
            <a:endParaRPr lang="en-US" sz="1200" spc="24" dirty="0">
              <a:solidFill>
                <a:srgbClr val="111B1E"/>
              </a:solidFill>
              <a:latin typeface="Arimo"/>
            </a:endParaRPr>
          </a:p>
        </p:txBody>
      </p:sp>
      <p:sp>
        <p:nvSpPr>
          <p:cNvPr id="8" name="TextBox 8"/>
          <p:cNvSpPr txBox="1"/>
          <p:nvPr/>
        </p:nvSpPr>
        <p:spPr>
          <a:xfrm>
            <a:off x="1028700" y="4581225"/>
            <a:ext cx="5338047" cy="413385"/>
          </a:xfrm>
          <a:prstGeom prst="rect">
            <a:avLst/>
          </a:prstGeom>
        </p:spPr>
        <p:txBody>
          <a:bodyPr lIns="0" tIns="0" rIns="0" bIns="0" rtlCol="0" anchor="t">
            <a:spAutoFit/>
          </a:bodyPr>
          <a:lstStyle/>
          <a:p>
            <a:pPr algn="r">
              <a:lnSpc>
                <a:spcPts val="3359"/>
              </a:lnSpc>
              <a:spcBef>
                <a:spcPct val="0"/>
              </a:spcBef>
            </a:pPr>
            <a:r>
              <a:rPr lang="en-US" sz="2400">
                <a:solidFill>
                  <a:srgbClr val="111B1E"/>
                </a:solidFill>
                <a:latin typeface="Muli Regular"/>
              </a:rPr>
              <a:t>Nebraska Bar</a:t>
            </a:r>
          </a:p>
        </p:txBody>
      </p:sp>
      <p:sp>
        <p:nvSpPr>
          <p:cNvPr id="9" name="AutoShape 9"/>
          <p:cNvSpPr/>
          <p:nvPr/>
        </p:nvSpPr>
        <p:spPr>
          <a:xfrm>
            <a:off x="1028700" y="9248775"/>
            <a:ext cx="14720343" cy="9525"/>
          </a:xfrm>
          <a:prstGeom prst="rect">
            <a:avLst/>
          </a:prstGeom>
          <a:solidFill>
            <a:srgbClr val="111B1E"/>
          </a:solidFill>
        </p:spPr>
      </p:sp>
      <p:pic>
        <p:nvPicPr>
          <p:cNvPr id="10" name="Picture 10"/>
          <p:cNvPicPr>
            <a:picLocks noChangeAspect="1"/>
          </p:cNvPicPr>
          <p:nvPr/>
        </p:nvPicPr>
        <p:blipFill>
          <a:blip r:embed="rId2"/>
          <a:srcRect/>
          <a:stretch>
            <a:fillRect/>
          </a:stretch>
        </p:blipFill>
        <p:spPr>
          <a:xfrm>
            <a:off x="1028700" y="9407842"/>
            <a:ext cx="4389816" cy="4115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DEBE5"/>
        </a:solidFill>
        <a:effectLst/>
      </p:bgPr>
    </p:bg>
    <p:spTree>
      <p:nvGrpSpPr>
        <p:cNvPr id="1" name=""/>
        <p:cNvGrpSpPr/>
        <p:nvPr/>
      </p:nvGrpSpPr>
      <p:grpSpPr>
        <a:xfrm>
          <a:off x="0" y="0"/>
          <a:ext cx="0" cy="0"/>
          <a:chOff x="0" y="0"/>
          <a:chExt cx="0" cy="0"/>
        </a:xfrm>
      </p:grpSpPr>
      <p:sp>
        <p:nvSpPr>
          <p:cNvPr id="2" name="TextBox 2"/>
          <p:cNvSpPr txBox="1"/>
          <p:nvPr/>
        </p:nvSpPr>
        <p:spPr>
          <a:xfrm>
            <a:off x="1028700" y="981075"/>
            <a:ext cx="9254876" cy="413385"/>
          </a:xfrm>
          <a:prstGeom prst="rect">
            <a:avLst/>
          </a:prstGeom>
        </p:spPr>
        <p:txBody>
          <a:bodyPr lIns="0" tIns="0" rIns="0" bIns="0" rtlCol="0" anchor="t">
            <a:spAutoFit/>
          </a:bodyPr>
          <a:lstStyle/>
          <a:p>
            <a:pPr marL="0" lvl="0" indent="0" algn="l">
              <a:lnSpc>
                <a:spcPts val="3359"/>
              </a:lnSpc>
              <a:spcBef>
                <a:spcPct val="0"/>
              </a:spcBef>
            </a:pPr>
            <a:r>
              <a:rPr lang="en-US" sz="2400" spc="240">
                <a:solidFill>
                  <a:srgbClr val="111B1E"/>
                </a:solidFill>
                <a:latin typeface="Muli Regular"/>
              </a:rPr>
              <a:t>COLUMBIA VS NEBRASKA</a:t>
            </a:r>
          </a:p>
        </p:txBody>
      </p:sp>
      <p:grpSp>
        <p:nvGrpSpPr>
          <p:cNvPr id="3" name="Group 3"/>
          <p:cNvGrpSpPr/>
          <p:nvPr/>
        </p:nvGrpSpPr>
        <p:grpSpPr>
          <a:xfrm>
            <a:off x="16740560" y="1133081"/>
            <a:ext cx="518740" cy="149378"/>
            <a:chOff x="0" y="0"/>
            <a:chExt cx="1764111" cy="508000"/>
          </a:xfrm>
        </p:grpSpPr>
        <p:sp>
          <p:nvSpPr>
            <p:cNvPr id="4" name="Freeform 4"/>
            <p:cNvSpPr/>
            <p:nvPr/>
          </p:nvSpPr>
          <p:spPr>
            <a:xfrm>
              <a:off x="0" y="215900"/>
              <a:ext cx="1468201" cy="76200"/>
            </a:xfrm>
            <a:custGeom>
              <a:avLst/>
              <a:gdLst/>
              <a:ahLst/>
              <a:cxnLst/>
              <a:rect l="l" t="t" r="r" b="b"/>
              <a:pathLst>
                <a:path w="1468201" h="76200">
                  <a:moveTo>
                    <a:pt x="0" y="0"/>
                  </a:moveTo>
                  <a:lnTo>
                    <a:pt x="1468201" y="0"/>
                  </a:lnTo>
                  <a:lnTo>
                    <a:pt x="1468201" y="76200"/>
                  </a:lnTo>
                  <a:lnTo>
                    <a:pt x="0" y="76200"/>
                  </a:lnTo>
                  <a:close/>
                </a:path>
              </a:pathLst>
            </a:custGeom>
            <a:solidFill>
              <a:srgbClr val="111B1E"/>
            </a:solidFill>
          </p:spPr>
        </p:sp>
        <p:sp>
          <p:nvSpPr>
            <p:cNvPr id="5" name="Freeform 5"/>
            <p:cNvSpPr/>
            <p:nvPr/>
          </p:nvSpPr>
          <p:spPr>
            <a:xfrm>
              <a:off x="1389461" y="1270"/>
              <a:ext cx="374650" cy="505460"/>
            </a:xfrm>
            <a:custGeom>
              <a:avLst/>
              <a:gdLst/>
              <a:ahLst/>
              <a:cxnLst/>
              <a:rect l="l" t="t" r="r" b="b"/>
              <a:pathLst>
                <a:path w="374650" h="505460">
                  <a:moveTo>
                    <a:pt x="0" y="505460"/>
                  </a:moveTo>
                  <a:lnTo>
                    <a:pt x="0" y="0"/>
                  </a:lnTo>
                  <a:lnTo>
                    <a:pt x="374650" y="252730"/>
                  </a:lnTo>
                  <a:close/>
                </a:path>
              </a:pathLst>
            </a:custGeom>
            <a:solidFill>
              <a:srgbClr val="111B1E"/>
            </a:solidFill>
          </p:spPr>
        </p:sp>
      </p:grpSp>
      <p:sp>
        <p:nvSpPr>
          <p:cNvPr id="6" name="TextBox 6"/>
          <p:cNvSpPr txBox="1"/>
          <p:nvPr/>
        </p:nvSpPr>
        <p:spPr>
          <a:xfrm>
            <a:off x="15949051" y="9049703"/>
            <a:ext cx="1310249" cy="358140"/>
          </a:xfrm>
          <a:prstGeom prst="rect">
            <a:avLst/>
          </a:prstGeom>
        </p:spPr>
        <p:txBody>
          <a:bodyPr lIns="0" tIns="0" rIns="0" bIns="0" rtlCol="0" anchor="t">
            <a:spAutoFit/>
          </a:bodyPr>
          <a:lstStyle/>
          <a:p>
            <a:pPr marL="0" lvl="0" indent="0" algn="r">
              <a:lnSpc>
                <a:spcPts val="2940"/>
              </a:lnSpc>
              <a:spcBef>
                <a:spcPct val="0"/>
              </a:spcBef>
            </a:pPr>
            <a:r>
              <a:rPr lang="en-US" sz="2100" spc="105">
                <a:solidFill>
                  <a:srgbClr val="111B1E"/>
                </a:solidFill>
                <a:latin typeface="Muli Regular"/>
              </a:rPr>
              <a:t>14</a:t>
            </a:r>
          </a:p>
        </p:txBody>
      </p:sp>
      <p:sp>
        <p:nvSpPr>
          <p:cNvPr id="7" name="AutoShape 7"/>
          <p:cNvSpPr/>
          <p:nvPr/>
        </p:nvSpPr>
        <p:spPr>
          <a:xfrm>
            <a:off x="1028700" y="9248775"/>
            <a:ext cx="14720343" cy="9525"/>
          </a:xfrm>
          <a:prstGeom prst="rect">
            <a:avLst/>
          </a:prstGeom>
          <a:solidFill>
            <a:srgbClr val="111B1E"/>
          </a:solidFill>
        </p:spPr>
      </p:sp>
      <p:sp>
        <p:nvSpPr>
          <p:cNvPr id="8" name="TextBox 8"/>
          <p:cNvSpPr txBox="1"/>
          <p:nvPr/>
        </p:nvSpPr>
        <p:spPr>
          <a:xfrm>
            <a:off x="1704787" y="5450496"/>
            <a:ext cx="4275659" cy="483870"/>
          </a:xfrm>
          <a:prstGeom prst="rect">
            <a:avLst/>
          </a:prstGeom>
        </p:spPr>
        <p:txBody>
          <a:bodyPr lIns="0" tIns="0" rIns="0" bIns="0" rtlCol="0" anchor="t">
            <a:spAutoFit/>
          </a:bodyPr>
          <a:lstStyle/>
          <a:p>
            <a:pPr>
              <a:lnSpc>
                <a:spcPts val="3919"/>
              </a:lnSpc>
              <a:spcBef>
                <a:spcPct val="0"/>
              </a:spcBef>
            </a:pPr>
            <a:r>
              <a:rPr lang="en-US" sz="2800" spc="-28">
                <a:solidFill>
                  <a:srgbClr val="111B1E"/>
                </a:solidFill>
                <a:latin typeface="Cormorant Garamond Medium"/>
              </a:rPr>
              <a:t>Principled differential</a:t>
            </a:r>
          </a:p>
        </p:txBody>
      </p:sp>
      <p:sp>
        <p:nvSpPr>
          <p:cNvPr id="9" name="TextBox 9"/>
          <p:cNvSpPr txBox="1"/>
          <p:nvPr/>
        </p:nvSpPr>
        <p:spPr>
          <a:xfrm>
            <a:off x="7006170" y="5450496"/>
            <a:ext cx="4275659" cy="1479550"/>
          </a:xfrm>
          <a:prstGeom prst="rect">
            <a:avLst/>
          </a:prstGeom>
        </p:spPr>
        <p:txBody>
          <a:bodyPr lIns="0" tIns="0" rIns="0" bIns="0" rtlCol="0" anchor="t">
            <a:spAutoFit/>
          </a:bodyPr>
          <a:lstStyle/>
          <a:p>
            <a:pPr>
              <a:lnSpc>
                <a:spcPts val="3919"/>
              </a:lnSpc>
              <a:spcBef>
                <a:spcPct val="0"/>
              </a:spcBef>
            </a:pPr>
            <a:r>
              <a:rPr lang="en-US" sz="2800" spc="-28">
                <a:solidFill>
                  <a:srgbClr val="111B1E"/>
                </a:solidFill>
                <a:latin typeface="Cormorant Garamond Medium"/>
              </a:rPr>
              <a:t>Nebraska evades confrontation of ethical issues by converting crypto-assets asap to USD</a:t>
            </a:r>
          </a:p>
        </p:txBody>
      </p:sp>
      <p:sp>
        <p:nvSpPr>
          <p:cNvPr id="10" name="TextBox 10"/>
          <p:cNvSpPr txBox="1"/>
          <p:nvPr/>
        </p:nvSpPr>
        <p:spPr>
          <a:xfrm>
            <a:off x="12307554" y="5450496"/>
            <a:ext cx="4275659" cy="2973070"/>
          </a:xfrm>
          <a:prstGeom prst="rect">
            <a:avLst/>
          </a:prstGeom>
        </p:spPr>
        <p:txBody>
          <a:bodyPr lIns="0" tIns="0" rIns="0" bIns="0" rtlCol="0" anchor="t">
            <a:spAutoFit/>
          </a:bodyPr>
          <a:lstStyle/>
          <a:p>
            <a:pPr>
              <a:lnSpc>
                <a:spcPts val="3919"/>
              </a:lnSpc>
              <a:spcBef>
                <a:spcPct val="0"/>
              </a:spcBef>
            </a:pPr>
            <a:r>
              <a:rPr lang="en-US" sz="2800" spc="-28">
                <a:solidFill>
                  <a:srgbClr val="111B1E"/>
                </a:solidFill>
                <a:latin typeface="Cormorant Garamond Medium"/>
              </a:rPr>
              <a:t>Columbia presents willingness to treat crypto-assets as just another form of currency such that lawyers must be cognisant of professional obligations to clients</a:t>
            </a:r>
          </a:p>
        </p:txBody>
      </p:sp>
      <p:pic>
        <p:nvPicPr>
          <p:cNvPr id="11" name="Picture 11"/>
          <p:cNvPicPr>
            <a:picLocks noChangeAspect="1"/>
          </p:cNvPicPr>
          <p:nvPr/>
        </p:nvPicPr>
        <p:blipFill>
          <a:blip r:embed="rId2"/>
          <a:srcRect/>
          <a:stretch>
            <a:fillRect/>
          </a:stretch>
        </p:blipFill>
        <p:spPr>
          <a:xfrm>
            <a:off x="1028700" y="9407842"/>
            <a:ext cx="4389816" cy="41154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11B1E"/>
        </a:solidFill>
        <a:effectLst/>
      </p:bgPr>
    </p:bg>
    <p:spTree>
      <p:nvGrpSpPr>
        <p:cNvPr id="1" name=""/>
        <p:cNvGrpSpPr/>
        <p:nvPr/>
      </p:nvGrpSpPr>
      <p:grpSpPr>
        <a:xfrm>
          <a:off x="0" y="0"/>
          <a:ext cx="0" cy="0"/>
          <a:chOff x="0" y="0"/>
          <a:chExt cx="0" cy="0"/>
        </a:xfrm>
      </p:grpSpPr>
      <p:sp>
        <p:nvSpPr>
          <p:cNvPr id="2" name="TextBox 2"/>
          <p:cNvSpPr txBox="1"/>
          <p:nvPr/>
        </p:nvSpPr>
        <p:spPr>
          <a:xfrm>
            <a:off x="1028700" y="949129"/>
            <a:ext cx="14021653" cy="1476375"/>
          </a:xfrm>
          <a:prstGeom prst="rect">
            <a:avLst/>
          </a:prstGeom>
        </p:spPr>
        <p:txBody>
          <a:bodyPr lIns="0" tIns="0" rIns="0" bIns="0" rtlCol="0" anchor="t">
            <a:spAutoFit/>
          </a:bodyPr>
          <a:lstStyle/>
          <a:p>
            <a:pPr>
              <a:lnSpc>
                <a:spcPts val="11000"/>
              </a:lnSpc>
            </a:pPr>
            <a:r>
              <a:rPr lang="en-US" sz="11000" spc="-330">
                <a:solidFill>
                  <a:srgbClr val="EDEBE5"/>
                </a:solidFill>
                <a:latin typeface="Cormorant Garamond Light"/>
              </a:rPr>
              <a:t>England and Crypto</a:t>
            </a:r>
          </a:p>
        </p:txBody>
      </p:sp>
      <p:sp>
        <p:nvSpPr>
          <p:cNvPr id="3" name="TextBox 3"/>
          <p:cNvSpPr txBox="1"/>
          <p:nvPr/>
        </p:nvSpPr>
        <p:spPr>
          <a:xfrm>
            <a:off x="15949051" y="9049703"/>
            <a:ext cx="1310249" cy="358140"/>
          </a:xfrm>
          <a:prstGeom prst="rect">
            <a:avLst/>
          </a:prstGeom>
        </p:spPr>
        <p:txBody>
          <a:bodyPr lIns="0" tIns="0" rIns="0" bIns="0" rtlCol="0" anchor="t">
            <a:spAutoFit/>
          </a:bodyPr>
          <a:lstStyle/>
          <a:p>
            <a:pPr marL="0" lvl="0" indent="0" algn="r">
              <a:lnSpc>
                <a:spcPts val="2940"/>
              </a:lnSpc>
              <a:spcBef>
                <a:spcPct val="0"/>
              </a:spcBef>
            </a:pPr>
            <a:r>
              <a:rPr lang="en-US" sz="2100" spc="105">
                <a:solidFill>
                  <a:srgbClr val="EDEBE5"/>
                </a:solidFill>
                <a:latin typeface="Muli Regular"/>
              </a:rPr>
              <a:t>15</a:t>
            </a:r>
          </a:p>
        </p:txBody>
      </p:sp>
      <p:grpSp>
        <p:nvGrpSpPr>
          <p:cNvPr id="4" name="Group 4"/>
          <p:cNvGrpSpPr/>
          <p:nvPr/>
        </p:nvGrpSpPr>
        <p:grpSpPr>
          <a:xfrm>
            <a:off x="16740560" y="1133081"/>
            <a:ext cx="518740" cy="149378"/>
            <a:chOff x="0" y="0"/>
            <a:chExt cx="1764111" cy="508000"/>
          </a:xfrm>
        </p:grpSpPr>
        <p:sp>
          <p:nvSpPr>
            <p:cNvPr id="5" name="Freeform 5"/>
            <p:cNvSpPr/>
            <p:nvPr/>
          </p:nvSpPr>
          <p:spPr>
            <a:xfrm>
              <a:off x="0" y="215900"/>
              <a:ext cx="1468201" cy="76200"/>
            </a:xfrm>
            <a:custGeom>
              <a:avLst/>
              <a:gdLst/>
              <a:ahLst/>
              <a:cxnLst/>
              <a:rect l="l" t="t" r="r" b="b"/>
              <a:pathLst>
                <a:path w="1468201" h="76200">
                  <a:moveTo>
                    <a:pt x="0" y="0"/>
                  </a:moveTo>
                  <a:lnTo>
                    <a:pt x="1468201" y="0"/>
                  </a:lnTo>
                  <a:lnTo>
                    <a:pt x="1468201" y="76200"/>
                  </a:lnTo>
                  <a:lnTo>
                    <a:pt x="0" y="76200"/>
                  </a:lnTo>
                  <a:close/>
                </a:path>
              </a:pathLst>
            </a:custGeom>
            <a:solidFill>
              <a:srgbClr val="EDEBE5"/>
            </a:solidFill>
          </p:spPr>
        </p:sp>
        <p:sp>
          <p:nvSpPr>
            <p:cNvPr id="6" name="Freeform 6"/>
            <p:cNvSpPr/>
            <p:nvPr/>
          </p:nvSpPr>
          <p:spPr>
            <a:xfrm>
              <a:off x="1389461" y="1270"/>
              <a:ext cx="374650" cy="505460"/>
            </a:xfrm>
            <a:custGeom>
              <a:avLst/>
              <a:gdLst/>
              <a:ahLst/>
              <a:cxnLst/>
              <a:rect l="l" t="t" r="r" b="b"/>
              <a:pathLst>
                <a:path w="374650" h="505460">
                  <a:moveTo>
                    <a:pt x="0" y="505460"/>
                  </a:moveTo>
                  <a:lnTo>
                    <a:pt x="0" y="0"/>
                  </a:lnTo>
                  <a:lnTo>
                    <a:pt x="374650" y="252730"/>
                  </a:lnTo>
                  <a:close/>
                </a:path>
              </a:pathLst>
            </a:custGeom>
            <a:solidFill>
              <a:srgbClr val="EDEBE5"/>
            </a:solidFill>
          </p:spPr>
        </p:sp>
      </p:grpSp>
      <p:grpSp>
        <p:nvGrpSpPr>
          <p:cNvPr id="7" name="Group 7"/>
          <p:cNvGrpSpPr/>
          <p:nvPr/>
        </p:nvGrpSpPr>
        <p:grpSpPr>
          <a:xfrm>
            <a:off x="1782122" y="4670724"/>
            <a:ext cx="4081845" cy="1579335"/>
            <a:chOff x="0" y="0"/>
            <a:chExt cx="5442460" cy="2105781"/>
          </a:xfrm>
        </p:grpSpPr>
        <p:sp>
          <p:nvSpPr>
            <p:cNvPr id="8" name="TextBox 8"/>
            <p:cNvSpPr txBox="1"/>
            <p:nvPr/>
          </p:nvSpPr>
          <p:spPr>
            <a:xfrm>
              <a:off x="0" y="-57150"/>
              <a:ext cx="4768619" cy="626110"/>
            </a:xfrm>
            <a:prstGeom prst="rect">
              <a:avLst/>
            </a:prstGeom>
          </p:spPr>
          <p:txBody>
            <a:bodyPr lIns="0" tIns="0" rIns="0" bIns="0" rtlCol="0" anchor="t">
              <a:spAutoFit/>
            </a:bodyPr>
            <a:lstStyle/>
            <a:p>
              <a:pPr>
                <a:lnSpc>
                  <a:spcPts val="3919"/>
                </a:lnSpc>
                <a:spcBef>
                  <a:spcPct val="0"/>
                </a:spcBef>
              </a:pPr>
              <a:r>
                <a:rPr lang="en-US" sz="2800" spc="-28">
                  <a:solidFill>
                    <a:srgbClr val="EDEBE5"/>
                  </a:solidFill>
                  <a:latin typeface="Cormorant Garamond Medium"/>
                </a:rPr>
                <a:t>HMRC guidance</a:t>
              </a:r>
            </a:p>
          </p:txBody>
        </p:sp>
        <p:sp>
          <p:nvSpPr>
            <p:cNvPr id="9" name="TextBox 9"/>
            <p:cNvSpPr txBox="1"/>
            <p:nvPr/>
          </p:nvSpPr>
          <p:spPr>
            <a:xfrm>
              <a:off x="0" y="866049"/>
              <a:ext cx="5442460" cy="1239732"/>
            </a:xfrm>
            <a:prstGeom prst="rect">
              <a:avLst/>
            </a:prstGeom>
          </p:spPr>
          <p:txBody>
            <a:bodyPr lIns="0" tIns="0" rIns="0" bIns="0" rtlCol="0" anchor="t">
              <a:spAutoFit/>
            </a:bodyPr>
            <a:lstStyle/>
            <a:p>
              <a:pPr>
                <a:lnSpc>
                  <a:spcPts val="2560"/>
                </a:lnSpc>
              </a:pPr>
              <a:r>
                <a:rPr lang="en-US" sz="1600" spc="32">
                  <a:solidFill>
                    <a:srgbClr val="EDEBE5"/>
                  </a:solidFill>
                  <a:latin typeface="Muli Regular"/>
                </a:rPr>
                <a:t>Guidance from HMRC on applicable tax on crypto-assets under UK tax law available</a:t>
              </a:r>
            </a:p>
          </p:txBody>
        </p:sp>
      </p:grpSp>
      <p:grpSp>
        <p:nvGrpSpPr>
          <p:cNvPr id="10" name="Group 10"/>
          <p:cNvGrpSpPr/>
          <p:nvPr/>
        </p:nvGrpSpPr>
        <p:grpSpPr>
          <a:xfrm>
            <a:off x="6871383" y="4670724"/>
            <a:ext cx="4065543" cy="1904456"/>
            <a:chOff x="0" y="0"/>
            <a:chExt cx="5420724" cy="2539274"/>
          </a:xfrm>
        </p:grpSpPr>
        <p:sp>
          <p:nvSpPr>
            <p:cNvPr id="11" name="TextBox 11"/>
            <p:cNvSpPr txBox="1"/>
            <p:nvPr/>
          </p:nvSpPr>
          <p:spPr>
            <a:xfrm>
              <a:off x="0" y="-57150"/>
              <a:ext cx="5246829" cy="626110"/>
            </a:xfrm>
            <a:prstGeom prst="rect">
              <a:avLst/>
            </a:prstGeom>
          </p:spPr>
          <p:txBody>
            <a:bodyPr lIns="0" tIns="0" rIns="0" bIns="0" rtlCol="0" anchor="t">
              <a:spAutoFit/>
            </a:bodyPr>
            <a:lstStyle/>
            <a:p>
              <a:pPr>
                <a:lnSpc>
                  <a:spcPts val="3919"/>
                </a:lnSpc>
                <a:spcBef>
                  <a:spcPct val="0"/>
                </a:spcBef>
              </a:pPr>
              <a:r>
                <a:rPr lang="en-US" sz="2800" spc="-28">
                  <a:solidFill>
                    <a:srgbClr val="EDEBE5"/>
                  </a:solidFill>
                  <a:latin typeface="Cormorant Garamond Medium"/>
                </a:rPr>
                <a:t>HM Treasury</a:t>
              </a:r>
            </a:p>
          </p:txBody>
        </p:sp>
        <p:sp>
          <p:nvSpPr>
            <p:cNvPr id="12" name="TextBox 12"/>
            <p:cNvSpPr txBox="1"/>
            <p:nvPr/>
          </p:nvSpPr>
          <p:spPr>
            <a:xfrm>
              <a:off x="0" y="866049"/>
              <a:ext cx="5420724" cy="1673225"/>
            </a:xfrm>
            <a:prstGeom prst="rect">
              <a:avLst/>
            </a:prstGeom>
          </p:spPr>
          <p:txBody>
            <a:bodyPr lIns="0" tIns="0" rIns="0" bIns="0" rtlCol="0" anchor="t">
              <a:spAutoFit/>
            </a:bodyPr>
            <a:lstStyle/>
            <a:p>
              <a:pPr>
                <a:lnSpc>
                  <a:spcPts val="2560"/>
                </a:lnSpc>
              </a:pPr>
              <a:r>
                <a:rPr lang="en-US" sz="1600" spc="32">
                  <a:solidFill>
                    <a:srgbClr val="EDEBE5"/>
                  </a:solidFill>
                  <a:latin typeface="Muli Regular"/>
                </a:rPr>
                <a:t>Guidance available from HM Treasury on compliance with anti-money laundering regulations when dealing with crypto-assets</a:t>
              </a:r>
            </a:p>
          </p:txBody>
        </p:sp>
      </p:grpSp>
      <p:grpSp>
        <p:nvGrpSpPr>
          <p:cNvPr id="13" name="Group 13"/>
          <p:cNvGrpSpPr/>
          <p:nvPr/>
        </p:nvGrpSpPr>
        <p:grpSpPr>
          <a:xfrm>
            <a:off x="11944342" y="4670724"/>
            <a:ext cx="4004709" cy="2229576"/>
            <a:chOff x="0" y="0"/>
            <a:chExt cx="5339612" cy="2972767"/>
          </a:xfrm>
        </p:grpSpPr>
        <p:sp>
          <p:nvSpPr>
            <p:cNvPr id="14" name="TextBox 14"/>
            <p:cNvSpPr txBox="1"/>
            <p:nvPr/>
          </p:nvSpPr>
          <p:spPr>
            <a:xfrm>
              <a:off x="0" y="-57150"/>
              <a:ext cx="5339612" cy="626110"/>
            </a:xfrm>
            <a:prstGeom prst="rect">
              <a:avLst/>
            </a:prstGeom>
          </p:spPr>
          <p:txBody>
            <a:bodyPr lIns="0" tIns="0" rIns="0" bIns="0" rtlCol="0" anchor="t">
              <a:spAutoFit/>
            </a:bodyPr>
            <a:lstStyle/>
            <a:p>
              <a:pPr>
                <a:lnSpc>
                  <a:spcPts val="3919"/>
                </a:lnSpc>
                <a:spcBef>
                  <a:spcPct val="0"/>
                </a:spcBef>
              </a:pPr>
              <a:r>
                <a:rPr lang="en-US" sz="2800" spc="-28">
                  <a:solidFill>
                    <a:srgbClr val="EDEBE5"/>
                  </a:solidFill>
                  <a:latin typeface="Cormorant Garamond Medium Bold"/>
                </a:rPr>
                <a:t>Law Society and Bar Council</a:t>
              </a:r>
            </a:p>
          </p:txBody>
        </p:sp>
        <p:sp>
          <p:nvSpPr>
            <p:cNvPr id="15" name="TextBox 15"/>
            <p:cNvSpPr txBox="1"/>
            <p:nvPr/>
          </p:nvSpPr>
          <p:spPr>
            <a:xfrm>
              <a:off x="0" y="856524"/>
              <a:ext cx="5339612" cy="2116243"/>
            </a:xfrm>
            <a:prstGeom prst="rect">
              <a:avLst/>
            </a:prstGeom>
          </p:spPr>
          <p:txBody>
            <a:bodyPr lIns="0" tIns="0" rIns="0" bIns="0" rtlCol="0" anchor="t">
              <a:spAutoFit/>
            </a:bodyPr>
            <a:lstStyle/>
            <a:p>
              <a:pPr>
                <a:lnSpc>
                  <a:spcPts val="2559"/>
                </a:lnSpc>
              </a:pPr>
              <a:r>
                <a:rPr lang="en-US" sz="1600" spc="32">
                  <a:solidFill>
                    <a:srgbClr val="EDEBE5"/>
                  </a:solidFill>
                  <a:latin typeface="Muli Regular"/>
                </a:rPr>
                <a:t>Yet to provide any specific guidance. </a:t>
              </a:r>
            </a:p>
            <a:p>
              <a:pPr>
                <a:lnSpc>
                  <a:spcPts val="2559"/>
                </a:lnSpc>
              </a:pPr>
              <a:endParaRPr lang="en-US" sz="1600" spc="32">
                <a:solidFill>
                  <a:srgbClr val="EDEBE5"/>
                </a:solidFill>
                <a:latin typeface="Muli Regular"/>
              </a:endParaRPr>
            </a:p>
            <a:p>
              <a:pPr>
                <a:lnSpc>
                  <a:spcPts val="2560"/>
                </a:lnSpc>
              </a:pPr>
              <a:r>
                <a:rPr lang="en-US" sz="1599" spc="31">
                  <a:solidFill>
                    <a:srgbClr val="EDEBE5"/>
                  </a:solidFill>
                  <a:latin typeface="Muli Regular"/>
                </a:rPr>
                <a:t>Decision needed in England for assisting or regulating pracitioners who seek to receive payment in crypto-form</a:t>
              </a:r>
            </a:p>
          </p:txBody>
        </p:sp>
      </p:grpSp>
      <p:sp>
        <p:nvSpPr>
          <p:cNvPr id="16" name="AutoShape 16"/>
          <p:cNvSpPr/>
          <p:nvPr/>
        </p:nvSpPr>
        <p:spPr>
          <a:xfrm>
            <a:off x="1028700" y="9248775"/>
            <a:ext cx="14720343" cy="9525"/>
          </a:xfrm>
          <a:prstGeom prst="rect">
            <a:avLst/>
          </a:prstGeom>
          <a:solidFill>
            <a:srgbClr val="EDEBE5"/>
          </a:solidFill>
        </p:spPr>
      </p:sp>
      <p:pic>
        <p:nvPicPr>
          <p:cNvPr id="17" name="Picture 17"/>
          <p:cNvPicPr>
            <a:picLocks noChangeAspect="1"/>
          </p:cNvPicPr>
          <p:nvPr/>
        </p:nvPicPr>
        <p:blipFill>
          <a:blip r:embed="rId2"/>
          <a:srcRect/>
          <a:stretch>
            <a:fillRect/>
          </a:stretch>
        </p:blipFill>
        <p:spPr>
          <a:xfrm>
            <a:off x="1028700" y="9407842"/>
            <a:ext cx="4394632" cy="41199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EBE5"/>
        </a:solidFill>
        <a:effectLst/>
      </p:bgPr>
    </p:bg>
    <p:spTree>
      <p:nvGrpSpPr>
        <p:cNvPr id="1" name=""/>
        <p:cNvGrpSpPr/>
        <p:nvPr/>
      </p:nvGrpSpPr>
      <p:grpSpPr>
        <a:xfrm>
          <a:off x="0" y="0"/>
          <a:ext cx="0" cy="0"/>
          <a:chOff x="0" y="0"/>
          <a:chExt cx="0" cy="0"/>
        </a:xfrm>
      </p:grpSpPr>
      <p:sp>
        <p:nvSpPr>
          <p:cNvPr id="2" name="TextBox 2"/>
          <p:cNvSpPr txBox="1"/>
          <p:nvPr/>
        </p:nvSpPr>
        <p:spPr>
          <a:xfrm>
            <a:off x="1028699" y="2354371"/>
            <a:ext cx="11624263" cy="4507452"/>
          </a:xfrm>
          <a:prstGeom prst="rect">
            <a:avLst/>
          </a:prstGeom>
        </p:spPr>
        <p:txBody>
          <a:bodyPr wrap="square" lIns="0" tIns="0" rIns="0" bIns="0" rtlCol="0" anchor="t">
            <a:spAutoFit/>
          </a:bodyPr>
          <a:lstStyle/>
          <a:p>
            <a:pPr>
              <a:lnSpc>
                <a:spcPts val="9099"/>
              </a:lnSpc>
            </a:pPr>
            <a:r>
              <a:rPr lang="en-US" sz="7000" spc="-210" dirty="0">
                <a:solidFill>
                  <a:srgbClr val="111B1E"/>
                </a:solidFill>
                <a:latin typeface="Cormorant Garamond Light Bold"/>
              </a:rPr>
              <a:t>Must be distinction between:​</a:t>
            </a:r>
            <a:endParaRPr lang="en-US" sz="3600" spc="-36" dirty="0">
              <a:solidFill>
                <a:srgbClr val="111B1E"/>
              </a:solidFill>
              <a:latin typeface="Arimo Bold"/>
            </a:endParaRPr>
          </a:p>
          <a:p>
            <a:pPr marL="1327149" lvl="1" indent="-571500" algn="l">
              <a:lnSpc>
                <a:spcPts val="9099"/>
              </a:lnSpc>
              <a:buFont typeface="Arial" panose="020B0604020202020204" pitchFamily="34" charset="0"/>
              <a:buChar char="•"/>
            </a:pPr>
            <a:r>
              <a:rPr lang="en-GB" sz="3600" spc="-209" dirty="0">
                <a:solidFill>
                  <a:srgbClr val="111B1E"/>
                </a:solidFill>
                <a:latin typeface="Cormorant Garamond Light"/>
              </a:rPr>
              <a:t>Client payments for invoices</a:t>
            </a:r>
          </a:p>
          <a:p>
            <a:pPr marL="1327149" lvl="1" indent="-571500" algn="l">
              <a:lnSpc>
                <a:spcPts val="9099"/>
              </a:lnSpc>
              <a:buFont typeface="Arial" panose="020B0604020202020204" pitchFamily="34" charset="0"/>
              <a:buChar char="•"/>
            </a:pPr>
            <a:r>
              <a:rPr lang="en-US" sz="3600" spc="-209" dirty="0">
                <a:solidFill>
                  <a:srgbClr val="111B1E"/>
                </a:solidFill>
                <a:latin typeface="Cormorant Garamond Light"/>
              </a:rPr>
              <a:t>C</a:t>
            </a:r>
            <a:r>
              <a:rPr lang="en-GB" sz="3600" spc="-209" dirty="0">
                <a:solidFill>
                  <a:srgbClr val="111B1E"/>
                </a:solidFill>
                <a:latin typeface="Cormorant Garamond Light"/>
              </a:rPr>
              <a:t>lient payments on account</a:t>
            </a:r>
            <a:r>
              <a:rPr lang="en-US" sz="3600" spc="-36" dirty="0">
                <a:solidFill>
                  <a:srgbClr val="111B1E"/>
                </a:solidFill>
                <a:latin typeface="Arimo Bold"/>
              </a:rPr>
              <a:t>​</a:t>
            </a:r>
          </a:p>
          <a:p>
            <a:pPr marL="1327150" lvl="1" indent="-571500" algn="l">
              <a:lnSpc>
                <a:spcPts val="9100"/>
              </a:lnSpc>
              <a:buFont typeface="Arial" panose="020B0604020202020204" pitchFamily="34" charset="0"/>
              <a:buChar char="•"/>
            </a:pPr>
            <a:r>
              <a:rPr lang="en-US" sz="3600" spc="-209" dirty="0">
                <a:solidFill>
                  <a:srgbClr val="111B1E"/>
                </a:solidFill>
                <a:latin typeface="Cormorant Garamond Light"/>
              </a:rPr>
              <a:t>F</a:t>
            </a:r>
            <a:r>
              <a:rPr lang="en-GB" sz="3600" spc="-209" dirty="0">
                <a:solidFill>
                  <a:srgbClr val="111B1E"/>
                </a:solidFill>
                <a:latin typeface="Cormorant Garamond Light"/>
              </a:rPr>
              <a:t>ees received from third parties for determined legal need</a:t>
            </a:r>
          </a:p>
        </p:txBody>
      </p:sp>
      <p:sp>
        <p:nvSpPr>
          <p:cNvPr id="3" name="TextBox 3"/>
          <p:cNvSpPr txBox="1"/>
          <p:nvPr/>
        </p:nvSpPr>
        <p:spPr>
          <a:xfrm>
            <a:off x="1028700" y="981075"/>
            <a:ext cx="9254876" cy="413385"/>
          </a:xfrm>
          <a:prstGeom prst="rect">
            <a:avLst/>
          </a:prstGeom>
        </p:spPr>
        <p:txBody>
          <a:bodyPr lIns="0" tIns="0" rIns="0" bIns="0" rtlCol="0" anchor="t">
            <a:spAutoFit/>
          </a:bodyPr>
          <a:lstStyle/>
          <a:p>
            <a:pPr marL="0" lvl="0" indent="0" algn="l">
              <a:lnSpc>
                <a:spcPts val="3359"/>
              </a:lnSpc>
              <a:spcBef>
                <a:spcPct val="0"/>
              </a:spcBef>
            </a:pPr>
            <a:r>
              <a:rPr lang="en-US" sz="2400" spc="240">
                <a:solidFill>
                  <a:srgbClr val="111B1E"/>
                </a:solidFill>
                <a:latin typeface="Muli Regular"/>
              </a:rPr>
              <a:t>IMPORTANT</a:t>
            </a:r>
          </a:p>
        </p:txBody>
      </p:sp>
      <p:grpSp>
        <p:nvGrpSpPr>
          <p:cNvPr id="4" name="Group 4"/>
          <p:cNvGrpSpPr/>
          <p:nvPr/>
        </p:nvGrpSpPr>
        <p:grpSpPr>
          <a:xfrm>
            <a:off x="16740560" y="1133081"/>
            <a:ext cx="518740" cy="149378"/>
            <a:chOff x="0" y="0"/>
            <a:chExt cx="1764111" cy="508000"/>
          </a:xfrm>
        </p:grpSpPr>
        <p:sp>
          <p:nvSpPr>
            <p:cNvPr id="5" name="Freeform 5"/>
            <p:cNvSpPr/>
            <p:nvPr/>
          </p:nvSpPr>
          <p:spPr>
            <a:xfrm>
              <a:off x="0" y="215900"/>
              <a:ext cx="1468201" cy="76200"/>
            </a:xfrm>
            <a:custGeom>
              <a:avLst/>
              <a:gdLst/>
              <a:ahLst/>
              <a:cxnLst/>
              <a:rect l="l" t="t" r="r" b="b"/>
              <a:pathLst>
                <a:path w="1468201" h="76200">
                  <a:moveTo>
                    <a:pt x="0" y="0"/>
                  </a:moveTo>
                  <a:lnTo>
                    <a:pt x="1468201" y="0"/>
                  </a:lnTo>
                  <a:lnTo>
                    <a:pt x="1468201" y="76200"/>
                  </a:lnTo>
                  <a:lnTo>
                    <a:pt x="0" y="76200"/>
                  </a:lnTo>
                  <a:close/>
                </a:path>
              </a:pathLst>
            </a:custGeom>
            <a:solidFill>
              <a:srgbClr val="111B1E"/>
            </a:solidFill>
          </p:spPr>
        </p:sp>
        <p:sp>
          <p:nvSpPr>
            <p:cNvPr id="6" name="Freeform 6"/>
            <p:cNvSpPr/>
            <p:nvPr/>
          </p:nvSpPr>
          <p:spPr>
            <a:xfrm>
              <a:off x="1389461" y="1270"/>
              <a:ext cx="374650" cy="505460"/>
            </a:xfrm>
            <a:custGeom>
              <a:avLst/>
              <a:gdLst/>
              <a:ahLst/>
              <a:cxnLst/>
              <a:rect l="l" t="t" r="r" b="b"/>
              <a:pathLst>
                <a:path w="374650" h="505460">
                  <a:moveTo>
                    <a:pt x="0" y="505460"/>
                  </a:moveTo>
                  <a:lnTo>
                    <a:pt x="0" y="0"/>
                  </a:lnTo>
                  <a:lnTo>
                    <a:pt x="374650" y="252730"/>
                  </a:lnTo>
                  <a:close/>
                </a:path>
              </a:pathLst>
            </a:custGeom>
            <a:solidFill>
              <a:srgbClr val="111B1E"/>
            </a:solidFill>
          </p:spPr>
        </p:sp>
      </p:grpSp>
      <p:sp>
        <p:nvSpPr>
          <p:cNvPr id="7" name="TextBox 7"/>
          <p:cNvSpPr txBox="1"/>
          <p:nvPr/>
        </p:nvSpPr>
        <p:spPr>
          <a:xfrm>
            <a:off x="15949051" y="9049703"/>
            <a:ext cx="1310249" cy="358140"/>
          </a:xfrm>
          <a:prstGeom prst="rect">
            <a:avLst/>
          </a:prstGeom>
        </p:spPr>
        <p:txBody>
          <a:bodyPr lIns="0" tIns="0" rIns="0" bIns="0" rtlCol="0" anchor="t">
            <a:spAutoFit/>
          </a:bodyPr>
          <a:lstStyle/>
          <a:p>
            <a:pPr marL="0" lvl="0" indent="0" algn="r">
              <a:lnSpc>
                <a:spcPts val="2940"/>
              </a:lnSpc>
              <a:spcBef>
                <a:spcPct val="0"/>
              </a:spcBef>
            </a:pPr>
            <a:r>
              <a:rPr lang="en-US" sz="2100" spc="105">
                <a:solidFill>
                  <a:srgbClr val="111B1E"/>
                </a:solidFill>
                <a:latin typeface="Muli Regular"/>
              </a:rPr>
              <a:t>16</a:t>
            </a:r>
          </a:p>
        </p:txBody>
      </p:sp>
      <p:sp>
        <p:nvSpPr>
          <p:cNvPr id="8" name="AutoShape 8"/>
          <p:cNvSpPr/>
          <p:nvPr/>
        </p:nvSpPr>
        <p:spPr>
          <a:xfrm>
            <a:off x="1028700" y="9248775"/>
            <a:ext cx="14720343" cy="9525"/>
          </a:xfrm>
          <a:prstGeom prst="rect">
            <a:avLst/>
          </a:prstGeom>
          <a:solidFill>
            <a:srgbClr val="111B1E"/>
          </a:solidFill>
        </p:spPr>
      </p:sp>
      <p:pic>
        <p:nvPicPr>
          <p:cNvPr id="9" name="Picture 9"/>
          <p:cNvPicPr>
            <a:picLocks noChangeAspect="1"/>
          </p:cNvPicPr>
          <p:nvPr/>
        </p:nvPicPr>
        <p:blipFill>
          <a:blip r:embed="rId2"/>
          <a:srcRect/>
          <a:stretch>
            <a:fillRect/>
          </a:stretch>
        </p:blipFill>
        <p:spPr>
          <a:xfrm>
            <a:off x="1028700" y="9407842"/>
            <a:ext cx="4389816" cy="41154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11B1E"/>
        </a:solidFill>
        <a:effectLst/>
      </p:bgPr>
    </p:bg>
    <p:spTree>
      <p:nvGrpSpPr>
        <p:cNvPr id="1" name=""/>
        <p:cNvGrpSpPr/>
        <p:nvPr/>
      </p:nvGrpSpPr>
      <p:grpSpPr>
        <a:xfrm>
          <a:off x="0" y="0"/>
          <a:ext cx="0" cy="0"/>
          <a:chOff x="0" y="0"/>
          <a:chExt cx="0" cy="0"/>
        </a:xfrm>
      </p:grpSpPr>
      <p:sp>
        <p:nvSpPr>
          <p:cNvPr id="2" name="TextBox 2"/>
          <p:cNvSpPr txBox="1"/>
          <p:nvPr/>
        </p:nvSpPr>
        <p:spPr>
          <a:xfrm>
            <a:off x="2649862" y="2849245"/>
            <a:ext cx="12988277" cy="4625305"/>
          </a:xfrm>
          <a:prstGeom prst="rect">
            <a:avLst/>
          </a:prstGeom>
        </p:spPr>
        <p:txBody>
          <a:bodyPr lIns="0" tIns="0" rIns="0" bIns="0" rtlCol="0" anchor="t">
            <a:spAutoFit/>
          </a:bodyPr>
          <a:lstStyle/>
          <a:p>
            <a:pPr marL="777240" lvl="1" indent="-388620" algn="ctr">
              <a:lnSpc>
                <a:spcPts val="4680"/>
              </a:lnSpc>
              <a:buFont typeface="Arial"/>
              <a:buChar char="•"/>
            </a:pPr>
            <a:r>
              <a:rPr lang="en-US" sz="3600" spc="-107" dirty="0">
                <a:solidFill>
                  <a:srgbClr val="EDEBE5"/>
                </a:solidFill>
                <a:latin typeface="Cormorant Garamond Light Bold"/>
              </a:rPr>
              <a:t>What is best practice and applicable legal principle?</a:t>
            </a:r>
          </a:p>
          <a:p>
            <a:pPr marL="777240" lvl="1" indent="-388620" algn="ctr">
              <a:lnSpc>
                <a:spcPts val="4680"/>
              </a:lnSpc>
              <a:buFont typeface="Arial"/>
              <a:buChar char="•"/>
            </a:pPr>
            <a:r>
              <a:rPr lang="en-US" sz="3600" u="none" spc="-107" dirty="0">
                <a:solidFill>
                  <a:srgbClr val="EDEBE5"/>
                </a:solidFill>
                <a:latin typeface="Cormorant Garamond Light Bold"/>
              </a:rPr>
              <a:t>Exercise caution. Denote specific duties to legal team receiving payment in crypto-currency? Realise the asset to ascertain value asap?</a:t>
            </a:r>
          </a:p>
          <a:p>
            <a:pPr marL="777240" lvl="1" indent="-388620" algn="ctr">
              <a:lnSpc>
                <a:spcPts val="4680"/>
              </a:lnSpc>
              <a:buFont typeface="Arial"/>
              <a:buChar char="•"/>
            </a:pPr>
            <a:r>
              <a:rPr lang="en-US" sz="3600" u="none" spc="-107" dirty="0">
                <a:solidFill>
                  <a:srgbClr val="EDEBE5"/>
                </a:solidFill>
                <a:latin typeface="Cormorant Garamond Light Bold"/>
              </a:rPr>
              <a:t>Practice maturity. Denote crypto as just another currency? Decide specific price point and time for conversion to ensure legal fees fully met?</a:t>
            </a:r>
          </a:p>
          <a:p>
            <a:pPr algn="ctr">
              <a:lnSpc>
                <a:spcPts val="5460"/>
              </a:lnSpc>
            </a:pPr>
            <a:endParaRPr lang="en-US" sz="3600" u="none" spc="-107" dirty="0">
              <a:solidFill>
                <a:srgbClr val="EDEBE5"/>
              </a:solidFill>
              <a:latin typeface="Cormorant Garamond Light Bold"/>
            </a:endParaRPr>
          </a:p>
          <a:p>
            <a:pPr algn="ctr">
              <a:lnSpc>
                <a:spcPts val="7280"/>
              </a:lnSpc>
            </a:pPr>
            <a:r>
              <a:rPr lang="en-US" sz="5600" u="none" spc="-168" dirty="0">
                <a:solidFill>
                  <a:srgbClr val="EDEBE5"/>
                </a:solidFill>
                <a:latin typeface="Cormorant Garamond Medium Bold"/>
              </a:rPr>
              <a:t>England to make decision - but which?</a:t>
            </a:r>
          </a:p>
        </p:txBody>
      </p:sp>
      <p:sp>
        <p:nvSpPr>
          <p:cNvPr id="3" name="TextBox 3"/>
          <p:cNvSpPr txBox="1"/>
          <p:nvPr/>
        </p:nvSpPr>
        <p:spPr>
          <a:xfrm>
            <a:off x="1028700" y="981075"/>
            <a:ext cx="9254876" cy="413385"/>
          </a:xfrm>
          <a:prstGeom prst="rect">
            <a:avLst/>
          </a:prstGeom>
        </p:spPr>
        <p:txBody>
          <a:bodyPr lIns="0" tIns="0" rIns="0" bIns="0" rtlCol="0" anchor="t">
            <a:spAutoFit/>
          </a:bodyPr>
          <a:lstStyle/>
          <a:p>
            <a:pPr marL="0" lvl="0" indent="0" algn="l">
              <a:lnSpc>
                <a:spcPts val="3359"/>
              </a:lnSpc>
              <a:spcBef>
                <a:spcPct val="0"/>
              </a:spcBef>
            </a:pPr>
            <a:r>
              <a:rPr lang="en-US" sz="2400" spc="240">
                <a:solidFill>
                  <a:srgbClr val="EDEBE5"/>
                </a:solidFill>
                <a:latin typeface="Muli Regular"/>
              </a:rPr>
              <a:t>ENGLISH LAW</a:t>
            </a:r>
          </a:p>
        </p:txBody>
      </p:sp>
      <p:grpSp>
        <p:nvGrpSpPr>
          <p:cNvPr id="4" name="Group 4"/>
          <p:cNvGrpSpPr/>
          <p:nvPr/>
        </p:nvGrpSpPr>
        <p:grpSpPr>
          <a:xfrm>
            <a:off x="16740560" y="1133081"/>
            <a:ext cx="518740" cy="149378"/>
            <a:chOff x="0" y="0"/>
            <a:chExt cx="1764111" cy="508000"/>
          </a:xfrm>
        </p:grpSpPr>
        <p:sp>
          <p:nvSpPr>
            <p:cNvPr id="5" name="Freeform 5"/>
            <p:cNvSpPr/>
            <p:nvPr/>
          </p:nvSpPr>
          <p:spPr>
            <a:xfrm>
              <a:off x="0" y="215900"/>
              <a:ext cx="1468201" cy="76200"/>
            </a:xfrm>
            <a:custGeom>
              <a:avLst/>
              <a:gdLst/>
              <a:ahLst/>
              <a:cxnLst/>
              <a:rect l="l" t="t" r="r" b="b"/>
              <a:pathLst>
                <a:path w="1468201" h="76200">
                  <a:moveTo>
                    <a:pt x="0" y="0"/>
                  </a:moveTo>
                  <a:lnTo>
                    <a:pt x="1468201" y="0"/>
                  </a:lnTo>
                  <a:lnTo>
                    <a:pt x="1468201" y="76200"/>
                  </a:lnTo>
                  <a:lnTo>
                    <a:pt x="0" y="76200"/>
                  </a:lnTo>
                  <a:close/>
                </a:path>
              </a:pathLst>
            </a:custGeom>
            <a:solidFill>
              <a:srgbClr val="EDEBE5"/>
            </a:solidFill>
          </p:spPr>
        </p:sp>
        <p:sp>
          <p:nvSpPr>
            <p:cNvPr id="6" name="Freeform 6"/>
            <p:cNvSpPr/>
            <p:nvPr/>
          </p:nvSpPr>
          <p:spPr>
            <a:xfrm>
              <a:off x="1389461" y="1270"/>
              <a:ext cx="374650" cy="505460"/>
            </a:xfrm>
            <a:custGeom>
              <a:avLst/>
              <a:gdLst/>
              <a:ahLst/>
              <a:cxnLst/>
              <a:rect l="l" t="t" r="r" b="b"/>
              <a:pathLst>
                <a:path w="374650" h="505460">
                  <a:moveTo>
                    <a:pt x="0" y="505460"/>
                  </a:moveTo>
                  <a:lnTo>
                    <a:pt x="0" y="0"/>
                  </a:lnTo>
                  <a:lnTo>
                    <a:pt x="374650" y="252730"/>
                  </a:lnTo>
                  <a:close/>
                </a:path>
              </a:pathLst>
            </a:custGeom>
            <a:solidFill>
              <a:srgbClr val="EDEBE5"/>
            </a:solidFill>
          </p:spPr>
        </p:sp>
      </p:grpSp>
      <p:sp>
        <p:nvSpPr>
          <p:cNvPr id="7" name="TextBox 7"/>
          <p:cNvSpPr txBox="1"/>
          <p:nvPr/>
        </p:nvSpPr>
        <p:spPr>
          <a:xfrm>
            <a:off x="15949051" y="9049703"/>
            <a:ext cx="1310249" cy="358140"/>
          </a:xfrm>
          <a:prstGeom prst="rect">
            <a:avLst/>
          </a:prstGeom>
        </p:spPr>
        <p:txBody>
          <a:bodyPr lIns="0" tIns="0" rIns="0" bIns="0" rtlCol="0" anchor="t">
            <a:spAutoFit/>
          </a:bodyPr>
          <a:lstStyle/>
          <a:p>
            <a:pPr marL="0" lvl="0" indent="0" algn="r">
              <a:lnSpc>
                <a:spcPts val="2940"/>
              </a:lnSpc>
              <a:spcBef>
                <a:spcPct val="0"/>
              </a:spcBef>
            </a:pPr>
            <a:r>
              <a:rPr lang="en-US" sz="2100" spc="105">
                <a:solidFill>
                  <a:srgbClr val="EDEBE5"/>
                </a:solidFill>
                <a:latin typeface="Muli Regular"/>
              </a:rPr>
              <a:t>17</a:t>
            </a:r>
          </a:p>
        </p:txBody>
      </p:sp>
      <p:sp>
        <p:nvSpPr>
          <p:cNvPr id="8" name="AutoShape 8"/>
          <p:cNvSpPr/>
          <p:nvPr/>
        </p:nvSpPr>
        <p:spPr>
          <a:xfrm>
            <a:off x="1028700" y="9248775"/>
            <a:ext cx="14720343" cy="9525"/>
          </a:xfrm>
          <a:prstGeom prst="rect">
            <a:avLst/>
          </a:prstGeom>
          <a:solidFill>
            <a:srgbClr val="EDEBE5"/>
          </a:solidFill>
        </p:spPr>
      </p:sp>
      <p:pic>
        <p:nvPicPr>
          <p:cNvPr id="9" name="Picture 9"/>
          <p:cNvPicPr>
            <a:picLocks noChangeAspect="1"/>
          </p:cNvPicPr>
          <p:nvPr/>
        </p:nvPicPr>
        <p:blipFill>
          <a:blip r:embed="rId2"/>
          <a:srcRect/>
          <a:stretch>
            <a:fillRect/>
          </a:stretch>
        </p:blipFill>
        <p:spPr>
          <a:xfrm>
            <a:off x="1028700" y="9407842"/>
            <a:ext cx="4394632" cy="41199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BE5"/>
        </a:solidFill>
        <a:effectLst/>
      </p:bgPr>
    </p:bg>
    <p:spTree>
      <p:nvGrpSpPr>
        <p:cNvPr id="1" name=""/>
        <p:cNvGrpSpPr/>
        <p:nvPr/>
      </p:nvGrpSpPr>
      <p:grpSpPr>
        <a:xfrm>
          <a:off x="0" y="0"/>
          <a:ext cx="0" cy="0"/>
          <a:chOff x="0" y="0"/>
          <a:chExt cx="0" cy="0"/>
        </a:xfrm>
      </p:grpSpPr>
      <p:sp>
        <p:nvSpPr>
          <p:cNvPr id="2" name="TextBox 2"/>
          <p:cNvSpPr txBox="1"/>
          <p:nvPr/>
        </p:nvSpPr>
        <p:spPr>
          <a:xfrm>
            <a:off x="2649862" y="3965575"/>
            <a:ext cx="12988277" cy="2289175"/>
          </a:xfrm>
          <a:prstGeom prst="rect">
            <a:avLst/>
          </a:prstGeom>
        </p:spPr>
        <p:txBody>
          <a:bodyPr lIns="0" tIns="0" rIns="0" bIns="0" rtlCol="0" anchor="t">
            <a:spAutoFit/>
          </a:bodyPr>
          <a:lstStyle/>
          <a:p>
            <a:pPr algn="ctr">
              <a:lnSpc>
                <a:spcPts val="9100"/>
              </a:lnSpc>
            </a:pPr>
            <a:r>
              <a:rPr lang="en-US" sz="7000" spc="-210">
                <a:solidFill>
                  <a:srgbClr val="111B1E"/>
                </a:solidFill>
                <a:latin typeface="Cormorant Garamond Light Bold"/>
              </a:rPr>
              <a:t>England to follow Nebraska Bar or Columbia Bar approach?</a:t>
            </a:r>
          </a:p>
        </p:txBody>
      </p:sp>
      <p:sp>
        <p:nvSpPr>
          <p:cNvPr id="3" name="TextBox 3"/>
          <p:cNvSpPr txBox="1"/>
          <p:nvPr/>
        </p:nvSpPr>
        <p:spPr>
          <a:xfrm>
            <a:off x="1028700" y="981075"/>
            <a:ext cx="9254876" cy="413385"/>
          </a:xfrm>
          <a:prstGeom prst="rect">
            <a:avLst/>
          </a:prstGeom>
        </p:spPr>
        <p:txBody>
          <a:bodyPr lIns="0" tIns="0" rIns="0" bIns="0" rtlCol="0" anchor="t">
            <a:spAutoFit/>
          </a:bodyPr>
          <a:lstStyle/>
          <a:p>
            <a:pPr marL="0" lvl="0" indent="0" algn="l">
              <a:lnSpc>
                <a:spcPts val="3359"/>
              </a:lnSpc>
              <a:spcBef>
                <a:spcPct val="0"/>
              </a:spcBef>
            </a:pPr>
            <a:r>
              <a:rPr lang="en-US" sz="2400" spc="240">
                <a:solidFill>
                  <a:srgbClr val="111B1E"/>
                </a:solidFill>
                <a:latin typeface="Muli Regular"/>
              </a:rPr>
              <a:t>WHAT ROUTE WILL ENGLAND TAKE?</a:t>
            </a:r>
          </a:p>
        </p:txBody>
      </p:sp>
      <p:grpSp>
        <p:nvGrpSpPr>
          <p:cNvPr id="4" name="Group 4"/>
          <p:cNvGrpSpPr/>
          <p:nvPr/>
        </p:nvGrpSpPr>
        <p:grpSpPr>
          <a:xfrm>
            <a:off x="16740560" y="1133081"/>
            <a:ext cx="518740" cy="149378"/>
            <a:chOff x="0" y="0"/>
            <a:chExt cx="1764111" cy="508000"/>
          </a:xfrm>
        </p:grpSpPr>
        <p:sp>
          <p:nvSpPr>
            <p:cNvPr id="5" name="Freeform 5"/>
            <p:cNvSpPr/>
            <p:nvPr/>
          </p:nvSpPr>
          <p:spPr>
            <a:xfrm>
              <a:off x="0" y="215900"/>
              <a:ext cx="1468201" cy="76200"/>
            </a:xfrm>
            <a:custGeom>
              <a:avLst/>
              <a:gdLst/>
              <a:ahLst/>
              <a:cxnLst/>
              <a:rect l="l" t="t" r="r" b="b"/>
              <a:pathLst>
                <a:path w="1468201" h="76200">
                  <a:moveTo>
                    <a:pt x="0" y="0"/>
                  </a:moveTo>
                  <a:lnTo>
                    <a:pt x="1468201" y="0"/>
                  </a:lnTo>
                  <a:lnTo>
                    <a:pt x="1468201" y="76200"/>
                  </a:lnTo>
                  <a:lnTo>
                    <a:pt x="0" y="76200"/>
                  </a:lnTo>
                  <a:close/>
                </a:path>
              </a:pathLst>
            </a:custGeom>
            <a:solidFill>
              <a:srgbClr val="111B1E"/>
            </a:solidFill>
          </p:spPr>
        </p:sp>
        <p:sp>
          <p:nvSpPr>
            <p:cNvPr id="6" name="Freeform 6"/>
            <p:cNvSpPr/>
            <p:nvPr/>
          </p:nvSpPr>
          <p:spPr>
            <a:xfrm>
              <a:off x="1389461" y="1270"/>
              <a:ext cx="374650" cy="505460"/>
            </a:xfrm>
            <a:custGeom>
              <a:avLst/>
              <a:gdLst/>
              <a:ahLst/>
              <a:cxnLst/>
              <a:rect l="l" t="t" r="r" b="b"/>
              <a:pathLst>
                <a:path w="374650" h="505460">
                  <a:moveTo>
                    <a:pt x="0" y="505460"/>
                  </a:moveTo>
                  <a:lnTo>
                    <a:pt x="0" y="0"/>
                  </a:lnTo>
                  <a:lnTo>
                    <a:pt x="374650" y="252730"/>
                  </a:lnTo>
                  <a:close/>
                </a:path>
              </a:pathLst>
            </a:custGeom>
            <a:solidFill>
              <a:srgbClr val="111B1E"/>
            </a:solidFill>
          </p:spPr>
        </p:sp>
      </p:grpSp>
      <p:sp>
        <p:nvSpPr>
          <p:cNvPr id="7" name="TextBox 7"/>
          <p:cNvSpPr txBox="1"/>
          <p:nvPr/>
        </p:nvSpPr>
        <p:spPr>
          <a:xfrm>
            <a:off x="15949051" y="9049703"/>
            <a:ext cx="1310249" cy="358140"/>
          </a:xfrm>
          <a:prstGeom prst="rect">
            <a:avLst/>
          </a:prstGeom>
        </p:spPr>
        <p:txBody>
          <a:bodyPr lIns="0" tIns="0" rIns="0" bIns="0" rtlCol="0" anchor="t">
            <a:spAutoFit/>
          </a:bodyPr>
          <a:lstStyle/>
          <a:p>
            <a:pPr marL="0" lvl="0" indent="0" algn="r">
              <a:lnSpc>
                <a:spcPts val="2940"/>
              </a:lnSpc>
              <a:spcBef>
                <a:spcPct val="0"/>
              </a:spcBef>
            </a:pPr>
            <a:r>
              <a:rPr lang="en-US" sz="2100" spc="105">
                <a:solidFill>
                  <a:srgbClr val="111B1E"/>
                </a:solidFill>
                <a:latin typeface="Muli Regular"/>
              </a:rPr>
              <a:t>18</a:t>
            </a:r>
          </a:p>
        </p:txBody>
      </p:sp>
      <p:sp>
        <p:nvSpPr>
          <p:cNvPr id="8" name="AutoShape 8"/>
          <p:cNvSpPr/>
          <p:nvPr/>
        </p:nvSpPr>
        <p:spPr>
          <a:xfrm>
            <a:off x="1028700" y="9248775"/>
            <a:ext cx="14720343" cy="9525"/>
          </a:xfrm>
          <a:prstGeom prst="rect">
            <a:avLst/>
          </a:prstGeom>
          <a:solidFill>
            <a:srgbClr val="111B1E"/>
          </a:solidFill>
        </p:spPr>
      </p:sp>
      <p:pic>
        <p:nvPicPr>
          <p:cNvPr id="9" name="Picture 9"/>
          <p:cNvPicPr>
            <a:picLocks noChangeAspect="1"/>
          </p:cNvPicPr>
          <p:nvPr/>
        </p:nvPicPr>
        <p:blipFill>
          <a:blip r:embed="rId2"/>
          <a:srcRect/>
          <a:stretch>
            <a:fillRect/>
          </a:stretch>
        </p:blipFill>
        <p:spPr>
          <a:xfrm>
            <a:off x="1028700" y="9407842"/>
            <a:ext cx="4389816" cy="41154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11B1E"/>
        </a:solidFill>
        <a:effectLst/>
      </p:bgPr>
    </p:bg>
    <p:spTree>
      <p:nvGrpSpPr>
        <p:cNvPr id="1" name=""/>
        <p:cNvGrpSpPr/>
        <p:nvPr/>
      </p:nvGrpSpPr>
      <p:grpSpPr>
        <a:xfrm>
          <a:off x="0" y="0"/>
          <a:ext cx="0" cy="0"/>
          <a:chOff x="0" y="0"/>
          <a:chExt cx="0" cy="0"/>
        </a:xfrm>
      </p:grpSpPr>
      <p:sp>
        <p:nvSpPr>
          <p:cNvPr id="2" name="TextBox 2"/>
          <p:cNvSpPr txBox="1"/>
          <p:nvPr/>
        </p:nvSpPr>
        <p:spPr>
          <a:xfrm>
            <a:off x="2649862" y="3975100"/>
            <a:ext cx="12988277" cy="2279650"/>
          </a:xfrm>
          <a:prstGeom prst="rect">
            <a:avLst/>
          </a:prstGeom>
        </p:spPr>
        <p:txBody>
          <a:bodyPr lIns="0" tIns="0" rIns="0" bIns="0" rtlCol="0" anchor="t">
            <a:spAutoFit/>
          </a:bodyPr>
          <a:lstStyle/>
          <a:p>
            <a:pPr algn="ctr">
              <a:lnSpc>
                <a:spcPts val="9099"/>
              </a:lnSpc>
            </a:pPr>
            <a:r>
              <a:rPr lang="en-US" sz="7000" spc="-210">
                <a:solidFill>
                  <a:srgbClr val="EDEBE5"/>
                </a:solidFill>
                <a:latin typeface="Cormorant Garamond Light Bold"/>
              </a:rPr>
              <a:t>Thank you. </a:t>
            </a:r>
          </a:p>
          <a:p>
            <a:pPr algn="ctr">
              <a:lnSpc>
                <a:spcPts val="9100"/>
              </a:lnSpc>
            </a:pPr>
            <a:r>
              <a:rPr lang="en-US" sz="7000" spc="-210">
                <a:solidFill>
                  <a:srgbClr val="EDEBE5"/>
                </a:solidFill>
                <a:latin typeface="Cormorant Garamond Light Bold Italics"/>
              </a:rPr>
              <a:t>Questions?</a:t>
            </a:r>
          </a:p>
        </p:txBody>
      </p:sp>
      <p:grpSp>
        <p:nvGrpSpPr>
          <p:cNvPr id="3" name="Group 3"/>
          <p:cNvGrpSpPr/>
          <p:nvPr/>
        </p:nvGrpSpPr>
        <p:grpSpPr>
          <a:xfrm>
            <a:off x="16740560" y="1133081"/>
            <a:ext cx="518740" cy="149378"/>
            <a:chOff x="0" y="0"/>
            <a:chExt cx="1764111" cy="508000"/>
          </a:xfrm>
        </p:grpSpPr>
        <p:sp>
          <p:nvSpPr>
            <p:cNvPr id="4" name="Freeform 4"/>
            <p:cNvSpPr/>
            <p:nvPr/>
          </p:nvSpPr>
          <p:spPr>
            <a:xfrm>
              <a:off x="0" y="215900"/>
              <a:ext cx="1468201" cy="76200"/>
            </a:xfrm>
            <a:custGeom>
              <a:avLst/>
              <a:gdLst/>
              <a:ahLst/>
              <a:cxnLst/>
              <a:rect l="l" t="t" r="r" b="b"/>
              <a:pathLst>
                <a:path w="1468201" h="76200">
                  <a:moveTo>
                    <a:pt x="0" y="0"/>
                  </a:moveTo>
                  <a:lnTo>
                    <a:pt x="1468201" y="0"/>
                  </a:lnTo>
                  <a:lnTo>
                    <a:pt x="1468201" y="76200"/>
                  </a:lnTo>
                  <a:lnTo>
                    <a:pt x="0" y="76200"/>
                  </a:lnTo>
                  <a:close/>
                </a:path>
              </a:pathLst>
            </a:custGeom>
            <a:solidFill>
              <a:srgbClr val="EDEBE5"/>
            </a:solidFill>
          </p:spPr>
        </p:sp>
        <p:sp>
          <p:nvSpPr>
            <p:cNvPr id="5" name="Freeform 5"/>
            <p:cNvSpPr/>
            <p:nvPr/>
          </p:nvSpPr>
          <p:spPr>
            <a:xfrm>
              <a:off x="1389461" y="1270"/>
              <a:ext cx="374650" cy="505460"/>
            </a:xfrm>
            <a:custGeom>
              <a:avLst/>
              <a:gdLst/>
              <a:ahLst/>
              <a:cxnLst/>
              <a:rect l="l" t="t" r="r" b="b"/>
              <a:pathLst>
                <a:path w="374650" h="505460">
                  <a:moveTo>
                    <a:pt x="0" y="505460"/>
                  </a:moveTo>
                  <a:lnTo>
                    <a:pt x="0" y="0"/>
                  </a:lnTo>
                  <a:lnTo>
                    <a:pt x="374650" y="252730"/>
                  </a:lnTo>
                  <a:close/>
                </a:path>
              </a:pathLst>
            </a:custGeom>
            <a:solidFill>
              <a:srgbClr val="EDEBE5"/>
            </a:solidFill>
          </p:spPr>
        </p:sp>
      </p:grpSp>
      <p:sp>
        <p:nvSpPr>
          <p:cNvPr id="6" name="AutoShape 6"/>
          <p:cNvSpPr/>
          <p:nvPr/>
        </p:nvSpPr>
        <p:spPr>
          <a:xfrm>
            <a:off x="1028700" y="9248775"/>
            <a:ext cx="16230600" cy="9525"/>
          </a:xfrm>
          <a:prstGeom prst="rect">
            <a:avLst/>
          </a:prstGeom>
          <a:solidFill>
            <a:srgbClr val="EDEBE5"/>
          </a:solidFill>
        </p:spPr>
      </p:sp>
      <p:pic>
        <p:nvPicPr>
          <p:cNvPr id="7" name="Picture 7"/>
          <p:cNvPicPr>
            <a:picLocks noChangeAspect="1"/>
          </p:cNvPicPr>
          <p:nvPr/>
        </p:nvPicPr>
        <p:blipFill>
          <a:blip r:embed="rId2"/>
          <a:srcRect/>
          <a:stretch>
            <a:fillRect/>
          </a:stretch>
        </p:blipFill>
        <p:spPr>
          <a:xfrm>
            <a:off x="1028700" y="9407842"/>
            <a:ext cx="4394632" cy="41199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EBE5"/>
        </a:solidFill>
        <a:effectLst/>
      </p:bgPr>
    </p:bg>
    <p:spTree>
      <p:nvGrpSpPr>
        <p:cNvPr id="1" name=""/>
        <p:cNvGrpSpPr/>
        <p:nvPr/>
      </p:nvGrpSpPr>
      <p:grpSpPr>
        <a:xfrm>
          <a:off x="0" y="0"/>
          <a:ext cx="0" cy="0"/>
          <a:chOff x="0" y="0"/>
          <a:chExt cx="0" cy="0"/>
        </a:xfrm>
      </p:grpSpPr>
      <p:grpSp>
        <p:nvGrpSpPr>
          <p:cNvPr id="2" name="Group 2"/>
          <p:cNvGrpSpPr/>
          <p:nvPr/>
        </p:nvGrpSpPr>
        <p:grpSpPr>
          <a:xfrm>
            <a:off x="16740560" y="1133081"/>
            <a:ext cx="518740" cy="149378"/>
            <a:chOff x="0" y="0"/>
            <a:chExt cx="1764111" cy="508000"/>
          </a:xfrm>
        </p:grpSpPr>
        <p:sp>
          <p:nvSpPr>
            <p:cNvPr id="3" name="Freeform 3"/>
            <p:cNvSpPr/>
            <p:nvPr/>
          </p:nvSpPr>
          <p:spPr>
            <a:xfrm>
              <a:off x="0" y="215900"/>
              <a:ext cx="1468201" cy="76200"/>
            </a:xfrm>
            <a:custGeom>
              <a:avLst/>
              <a:gdLst/>
              <a:ahLst/>
              <a:cxnLst/>
              <a:rect l="l" t="t" r="r" b="b"/>
              <a:pathLst>
                <a:path w="1468201" h="76200">
                  <a:moveTo>
                    <a:pt x="0" y="0"/>
                  </a:moveTo>
                  <a:lnTo>
                    <a:pt x="1468201" y="0"/>
                  </a:lnTo>
                  <a:lnTo>
                    <a:pt x="1468201" y="76200"/>
                  </a:lnTo>
                  <a:lnTo>
                    <a:pt x="0" y="76200"/>
                  </a:lnTo>
                  <a:close/>
                </a:path>
              </a:pathLst>
            </a:custGeom>
            <a:solidFill>
              <a:srgbClr val="111B1E"/>
            </a:solidFill>
          </p:spPr>
        </p:sp>
        <p:sp>
          <p:nvSpPr>
            <p:cNvPr id="4" name="Freeform 4"/>
            <p:cNvSpPr/>
            <p:nvPr/>
          </p:nvSpPr>
          <p:spPr>
            <a:xfrm>
              <a:off x="1389461" y="1270"/>
              <a:ext cx="374650" cy="505460"/>
            </a:xfrm>
            <a:custGeom>
              <a:avLst/>
              <a:gdLst/>
              <a:ahLst/>
              <a:cxnLst/>
              <a:rect l="l" t="t" r="r" b="b"/>
              <a:pathLst>
                <a:path w="374650" h="505460">
                  <a:moveTo>
                    <a:pt x="0" y="505460"/>
                  </a:moveTo>
                  <a:lnTo>
                    <a:pt x="0" y="0"/>
                  </a:lnTo>
                  <a:lnTo>
                    <a:pt x="374650" y="252730"/>
                  </a:lnTo>
                  <a:close/>
                </a:path>
              </a:pathLst>
            </a:custGeom>
            <a:solidFill>
              <a:srgbClr val="111B1E"/>
            </a:solidFill>
          </p:spPr>
        </p:sp>
      </p:grpSp>
      <p:sp>
        <p:nvSpPr>
          <p:cNvPr id="5" name="AutoShape 5"/>
          <p:cNvSpPr/>
          <p:nvPr/>
        </p:nvSpPr>
        <p:spPr>
          <a:xfrm>
            <a:off x="1028700" y="9248775"/>
            <a:ext cx="14720343" cy="9525"/>
          </a:xfrm>
          <a:prstGeom prst="rect">
            <a:avLst/>
          </a:prstGeom>
          <a:solidFill>
            <a:srgbClr val="111B1E"/>
          </a:solidFill>
        </p:spPr>
      </p:sp>
      <p:grpSp>
        <p:nvGrpSpPr>
          <p:cNvPr id="6" name="Group 6"/>
          <p:cNvGrpSpPr/>
          <p:nvPr/>
        </p:nvGrpSpPr>
        <p:grpSpPr>
          <a:xfrm>
            <a:off x="1927398" y="1586723"/>
            <a:ext cx="14021653" cy="2888660"/>
            <a:chOff x="0" y="0"/>
            <a:chExt cx="18695537" cy="3851546"/>
          </a:xfrm>
        </p:grpSpPr>
        <p:sp>
          <p:nvSpPr>
            <p:cNvPr id="7" name="TextBox 7"/>
            <p:cNvSpPr txBox="1"/>
            <p:nvPr/>
          </p:nvSpPr>
          <p:spPr>
            <a:xfrm>
              <a:off x="0" y="200025"/>
              <a:ext cx="18695537" cy="2035175"/>
            </a:xfrm>
            <a:prstGeom prst="rect">
              <a:avLst/>
            </a:prstGeom>
          </p:spPr>
          <p:txBody>
            <a:bodyPr lIns="0" tIns="0" rIns="0" bIns="0" rtlCol="0" anchor="t">
              <a:spAutoFit/>
            </a:bodyPr>
            <a:lstStyle/>
            <a:p>
              <a:pPr algn="ctr">
                <a:lnSpc>
                  <a:spcPts val="11000"/>
                </a:lnSpc>
              </a:pPr>
              <a:r>
                <a:rPr lang="en-US" sz="11000" spc="-330">
                  <a:solidFill>
                    <a:srgbClr val="111B1E"/>
                  </a:solidFill>
                  <a:latin typeface="Cormorant Garamond Light"/>
                </a:rPr>
                <a:t>The world forever changed</a:t>
              </a:r>
            </a:p>
          </p:txBody>
        </p:sp>
        <p:sp>
          <p:nvSpPr>
            <p:cNvPr id="8" name="TextBox 8"/>
            <p:cNvSpPr txBox="1"/>
            <p:nvPr/>
          </p:nvSpPr>
          <p:spPr>
            <a:xfrm>
              <a:off x="3177851" y="2571175"/>
              <a:ext cx="12339835" cy="1280372"/>
            </a:xfrm>
            <a:prstGeom prst="rect">
              <a:avLst/>
            </a:prstGeom>
          </p:spPr>
          <p:txBody>
            <a:bodyPr lIns="0" tIns="0" rIns="0" bIns="0" rtlCol="0" anchor="t">
              <a:spAutoFit/>
            </a:bodyPr>
            <a:lstStyle/>
            <a:p>
              <a:pPr algn="ctr">
                <a:lnSpc>
                  <a:spcPts val="3919"/>
                </a:lnSpc>
                <a:spcBef>
                  <a:spcPct val="0"/>
                </a:spcBef>
              </a:pPr>
              <a:r>
                <a:rPr lang="en-US" sz="2800">
                  <a:solidFill>
                    <a:srgbClr val="111B1E"/>
                  </a:solidFill>
                  <a:latin typeface="Muli Regular"/>
                </a:rPr>
                <a:t>What financial remedy practitioners need to know about cryptocurrency</a:t>
              </a:r>
            </a:p>
          </p:txBody>
        </p:sp>
      </p:grpSp>
      <p:sp>
        <p:nvSpPr>
          <p:cNvPr id="9" name="TextBox 9"/>
          <p:cNvSpPr txBox="1"/>
          <p:nvPr/>
        </p:nvSpPr>
        <p:spPr>
          <a:xfrm>
            <a:off x="15949051" y="9051607"/>
            <a:ext cx="1310249" cy="356235"/>
          </a:xfrm>
          <a:prstGeom prst="rect">
            <a:avLst/>
          </a:prstGeom>
        </p:spPr>
        <p:txBody>
          <a:bodyPr lIns="0" tIns="0" rIns="0" bIns="0" rtlCol="0" anchor="t">
            <a:spAutoFit/>
          </a:bodyPr>
          <a:lstStyle/>
          <a:p>
            <a:pPr marL="0" lvl="0" indent="0" algn="r">
              <a:lnSpc>
                <a:spcPts val="2940"/>
              </a:lnSpc>
              <a:spcBef>
                <a:spcPct val="0"/>
              </a:spcBef>
            </a:pPr>
            <a:r>
              <a:rPr lang="en-US" sz="2100" u="none" spc="105">
                <a:solidFill>
                  <a:srgbClr val="111B1E"/>
                </a:solidFill>
                <a:latin typeface="Muli Regular"/>
              </a:rPr>
              <a:t>02</a:t>
            </a:r>
          </a:p>
        </p:txBody>
      </p:sp>
      <p:grpSp>
        <p:nvGrpSpPr>
          <p:cNvPr id="10" name="Group 10"/>
          <p:cNvGrpSpPr/>
          <p:nvPr/>
        </p:nvGrpSpPr>
        <p:grpSpPr>
          <a:xfrm>
            <a:off x="1725749" y="5602896"/>
            <a:ext cx="6980573" cy="1579335"/>
            <a:chOff x="0" y="0"/>
            <a:chExt cx="9307430" cy="2105781"/>
          </a:xfrm>
        </p:grpSpPr>
        <p:sp>
          <p:nvSpPr>
            <p:cNvPr id="11" name="TextBox 11"/>
            <p:cNvSpPr txBox="1"/>
            <p:nvPr/>
          </p:nvSpPr>
          <p:spPr>
            <a:xfrm>
              <a:off x="0" y="-57150"/>
              <a:ext cx="9307430" cy="626110"/>
            </a:xfrm>
            <a:prstGeom prst="rect">
              <a:avLst/>
            </a:prstGeom>
          </p:spPr>
          <p:txBody>
            <a:bodyPr lIns="0" tIns="0" rIns="0" bIns="0" rtlCol="0" anchor="t">
              <a:spAutoFit/>
            </a:bodyPr>
            <a:lstStyle/>
            <a:p>
              <a:pPr>
                <a:lnSpc>
                  <a:spcPts val="3919"/>
                </a:lnSpc>
                <a:spcBef>
                  <a:spcPct val="0"/>
                </a:spcBef>
              </a:pPr>
              <a:r>
                <a:rPr lang="en-US" sz="2800" spc="-28">
                  <a:solidFill>
                    <a:srgbClr val="111B1E"/>
                  </a:solidFill>
                  <a:latin typeface="Cormorant Garamond Medium Bold"/>
                </a:rPr>
                <a:t>Evolution of currency</a:t>
              </a:r>
            </a:p>
          </p:txBody>
        </p:sp>
        <p:sp>
          <p:nvSpPr>
            <p:cNvPr id="12" name="TextBox 12"/>
            <p:cNvSpPr txBox="1"/>
            <p:nvPr/>
          </p:nvSpPr>
          <p:spPr>
            <a:xfrm>
              <a:off x="0" y="866049"/>
              <a:ext cx="9307430" cy="1239732"/>
            </a:xfrm>
            <a:prstGeom prst="rect">
              <a:avLst/>
            </a:prstGeom>
          </p:spPr>
          <p:txBody>
            <a:bodyPr lIns="0" tIns="0" rIns="0" bIns="0" rtlCol="0" anchor="t">
              <a:spAutoFit/>
            </a:bodyPr>
            <a:lstStyle/>
            <a:p>
              <a:pPr>
                <a:lnSpc>
                  <a:spcPts val="2560"/>
                </a:lnSpc>
              </a:pPr>
              <a:r>
                <a:rPr lang="en-US" sz="1600" spc="32" dirty="0">
                  <a:solidFill>
                    <a:srgbClr val="111B1E"/>
                  </a:solidFill>
                  <a:latin typeface="Muli Regular"/>
                </a:rPr>
                <a:t>People distrusted banks and kept cash at home, then distrusted card machines and tried to pay with cash, then distrusted paying online and tried to pay with card.</a:t>
              </a:r>
            </a:p>
          </p:txBody>
        </p:sp>
      </p:grpSp>
      <p:grpSp>
        <p:nvGrpSpPr>
          <p:cNvPr id="13" name="Group 13"/>
          <p:cNvGrpSpPr/>
          <p:nvPr/>
        </p:nvGrpSpPr>
        <p:grpSpPr>
          <a:xfrm>
            <a:off x="9581679" y="5602896"/>
            <a:ext cx="6980573" cy="2229576"/>
            <a:chOff x="0" y="0"/>
            <a:chExt cx="9307430" cy="2972767"/>
          </a:xfrm>
        </p:grpSpPr>
        <p:sp>
          <p:nvSpPr>
            <p:cNvPr id="14" name="TextBox 14"/>
            <p:cNvSpPr txBox="1"/>
            <p:nvPr/>
          </p:nvSpPr>
          <p:spPr>
            <a:xfrm>
              <a:off x="0" y="-57150"/>
              <a:ext cx="9307430" cy="626110"/>
            </a:xfrm>
            <a:prstGeom prst="rect">
              <a:avLst/>
            </a:prstGeom>
          </p:spPr>
          <p:txBody>
            <a:bodyPr lIns="0" tIns="0" rIns="0" bIns="0" rtlCol="0" anchor="t">
              <a:spAutoFit/>
            </a:bodyPr>
            <a:lstStyle/>
            <a:p>
              <a:pPr>
                <a:lnSpc>
                  <a:spcPts val="3919"/>
                </a:lnSpc>
                <a:spcBef>
                  <a:spcPct val="0"/>
                </a:spcBef>
              </a:pPr>
              <a:r>
                <a:rPr lang="en-US" sz="2800" spc="-28">
                  <a:solidFill>
                    <a:srgbClr val="111B1E"/>
                  </a:solidFill>
                  <a:latin typeface="Cormorant Garamond Medium Bold"/>
                </a:rPr>
                <a:t>Cryptocurrency is here to stay</a:t>
              </a:r>
            </a:p>
          </p:txBody>
        </p:sp>
        <p:sp>
          <p:nvSpPr>
            <p:cNvPr id="15" name="TextBox 15"/>
            <p:cNvSpPr txBox="1"/>
            <p:nvPr/>
          </p:nvSpPr>
          <p:spPr>
            <a:xfrm>
              <a:off x="0" y="856524"/>
              <a:ext cx="9307430" cy="2116243"/>
            </a:xfrm>
            <a:prstGeom prst="rect">
              <a:avLst/>
            </a:prstGeom>
          </p:spPr>
          <p:txBody>
            <a:bodyPr lIns="0" tIns="0" rIns="0" bIns="0" rtlCol="0" anchor="t">
              <a:spAutoFit/>
            </a:bodyPr>
            <a:lstStyle/>
            <a:p>
              <a:pPr>
                <a:lnSpc>
                  <a:spcPts val="2559"/>
                </a:lnSpc>
              </a:pPr>
              <a:r>
                <a:rPr lang="en-US" sz="1600" spc="32">
                  <a:solidFill>
                    <a:srgbClr val="111B1E"/>
                  </a:solidFill>
                  <a:latin typeface="Muli Regular"/>
                </a:rPr>
                <a:t>We are moving into a world launching globalised, non-country specific, decentralised, untraceable currencies that will dominate the world. </a:t>
              </a:r>
            </a:p>
            <a:p>
              <a:pPr>
                <a:lnSpc>
                  <a:spcPts val="2559"/>
                </a:lnSpc>
              </a:pPr>
              <a:endParaRPr lang="en-US" sz="1600" spc="32">
                <a:solidFill>
                  <a:srgbClr val="111B1E"/>
                </a:solidFill>
                <a:latin typeface="Muli Regular"/>
              </a:endParaRPr>
            </a:p>
            <a:p>
              <a:pPr>
                <a:lnSpc>
                  <a:spcPts val="2560"/>
                </a:lnSpc>
              </a:pPr>
              <a:r>
                <a:rPr lang="en-US" sz="1600" spc="32">
                  <a:solidFill>
                    <a:srgbClr val="111B1E"/>
                  </a:solidFill>
                  <a:latin typeface="Muli Regular"/>
                </a:rPr>
                <a:t>Payments will be made by tapping your iPhone or as easily as sending a friend request.</a:t>
              </a:r>
            </a:p>
          </p:txBody>
        </p:sp>
      </p:grpSp>
      <p:pic>
        <p:nvPicPr>
          <p:cNvPr id="16" name="Picture 16"/>
          <p:cNvPicPr>
            <a:picLocks noChangeAspect="1"/>
          </p:cNvPicPr>
          <p:nvPr/>
        </p:nvPicPr>
        <p:blipFill>
          <a:blip r:embed="rId2"/>
          <a:srcRect/>
          <a:stretch>
            <a:fillRect/>
          </a:stretch>
        </p:blipFill>
        <p:spPr>
          <a:xfrm>
            <a:off x="1028700" y="9407842"/>
            <a:ext cx="4389816" cy="41154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EBE5"/>
        </a:solidFill>
        <a:effectLst/>
      </p:bgPr>
    </p:bg>
    <p:spTree>
      <p:nvGrpSpPr>
        <p:cNvPr id="1" name=""/>
        <p:cNvGrpSpPr/>
        <p:nvPr/>
      </p:nvGrpSpPr>
      <p:grpSpPr>
        <a:xfrm>
          <a:off x="0" y="0"/>
          <a:ext cx="0" cy="0"/>
          <a:chOff x="0" y="0"/>
          <a:chExt cx="0" cy="0"/>
        </a:xfrm>
      </p:grpSpPr>
      <p:sp>
        <p:nvSpPr>
          <p:cNvPr id="2" name="AutoShape 2"/>
          <p:cNvSpPr/>
          <p:nvPr/>
        </p:nvSpPr>
        <p:spPr>
          <a:xfrm>
            <a:off x="1028700" y="9248775"/>
            <a:ext cx="16230600" cy="10502"/>
          </a:xfrm>
          <a:prstGeom prst="rect">
            <a:avLst/>
          </a:prstGeom>
          <a:solidFill>
            <a:srgbClr val="111B1E"/>
          </a:solidFill>
        </p:spPr>
      </p:sp>
      <p:pic>
        <p:nvPicPr>
          <p:cNvPr id="3" name="Picture 3"/>
          <p:cNvPicPr>
            <a:picLocks noChangeAspect="1"/>
          </p:cNvPicPr>
          <p:nvPr/>
        </p:nvPicPr>
        <p:blipFill>
          <a:blip r:embed="rId2"/>
          <a:srcRect l="3092" r="3092"/>
          <a:stretch>
            <a:fillRect/>
          </a:stretch>
        </p:blipFill>
        <p:spPr>
          <a:xfrm>
            <a:off x="11102827" y="1725583"/>
            <a:ext cx="4646215" cy="6401231"/>
          </a:xfrm>
          <a:prstGeom prst="rect">
            <a:avLst/>
          </a:prstGeom>
        </p:spPr>
      </p:pic>
      <p:grpSp>
        <p:nvGrpSpPr>
          <p:cNvPr id="4" name="Group 4"/>
          <p:cNvGrpSpPr/>
          <p:nvPr/>
        </p:nvGrpSpPr>
        <p:grpSpPr>
          <a:xfrm>
            <a:off x="2396070" y="4132453"/>
            <a:ext cx="3429273" cy="926556"/>
            <a:chOff x="0" y="0"/>
            <a:chExt cx="4572364" cy="1235407"/>
          </a:xfrm>
        </p:grpSpPr>
        <p:sp>
          <p:nvSpPr>
            <p:cNvPr id="5" name="TextBox 5"/>
            <p:cNvSpPr txBox="1"/>
            <p:nvPr/>
          </p:nvSpPr>
          <p:spPr>
            <a:xfrm>
              <a:off x="0" y="-57150"/>
              <a:ext cx="4572364" cy="622723"/>
            </a:xfrm>
            <a:prstGeom prst="rect">
              <a:avLst/>
            </a:prstGeom>
          </p:spPr>
          <p:txBody>
            <a:bodyPr lIns="0" tIns="0" rIns="0" bIns="0" rtlCol="0" anchor="t">
              <a:spAutoFit/>
            </a:bodyPr>
            <a:lstStyle/>
            <a:p>
              <a:pPr>
                <a:lnSpc>
                  <a:spcPts val="3919"/>
                </a:lnSpc>
                <a:spcBef>
                  <a:spcPct val="0"/>
                </a:spcBef>
              </a:pPr>
              <a:r>
                <a:rPr lang="en-US" sz="2800" spc="-28">
                  <a:solidFill>
                    <a:srgbClr val="111B1E"/>
                  </a:solidFill>
                  <a:latin typeface="Cormorant Garamond Medium Bold"/>
                </a:rPr>
                <a:t>Email</a:t>
              </a:r>
            </a:p>
          </p:txBody>
        </p:sp>
        <p:sp>
          <p:nvSpPr>
            <p:cNvPr id="6" name="TextBox 6"/>
            <p:cNvSpPr txBox="1"/>
            <p:nvPr/>
          </p:nvSpPr>
          <p:spPr>
            <a:xfrm>
              <a:off x="0" y="862662"/>
              <a:ext cx="4572364" cy="372745"/>
            </a:xfrm>
            <a:prstGeom prst="rect">
              <a:avLst/>
            </a:prstGeom>
          </p:spPr>
          <p:txBody>
            <a:bodyPr lIns="0" tIns="0" rIns="0" bIns="0" rtlCol="0" anchor="t">
              <a:spAutoFit/>
            </a:bodyPr>
            <a:lstStyle/>
            <a:p>
              <a:pPr>
                <a:lnSpc>
                  <a:spcPts val="2560"/>
                </a:lnSpc>
              </a:pPr>
              <a:r>
                <a:rPr lang="en-US" sz="1600" spc="32">
                  <a:solidFill>
                    <a:srgbClr val="111B1E"/>
                  </a:solidFill>
                  <a:latin typeface="Muli Regular"/>
                </a:rPr>
                <a:t>byron@expatriatelaw.com</a:t>
              </a:r>
            </a:p>
          </p:txBody>
        </p:sp>
      </p:grpSp>
      <p:grpSp>
        <p:nvGrpSpPr>
          <p:cNvPr id="7" name="Group 7"/>
          <p:cNvGrpSpPr/>
          <p:nvPr/>
        </p:nvGrpSpPr>
        <p:grpSpPr>
          <a:xfrm>
            <a:off x="6533779" y="4132453"/>
            <a:ext cx="3429273" cy="1576796"/>
            <a:chOff x="0" y="0"/>
            <a:chExt cx="4572364" cy="2102394"/>
          </a:xfrm>
        </p:grpSpPr>
        <p:sp>
          <p:nvSpPr>
            <p:cNvPr id="8" name="TextBox 8"/>
            <p:cNvSpPr txBox="1"/>
            <p:nvPr/>
          </p:nvSpPr>
          <p:spPr>
            <a:xfrm>
              <a:off x="0" y="-57150"/>
              <a:ext cx="4572364" cy="622723"/>
            </a:xfrm>
            <a:prstGeom prst="rect">
              <a:avLst/>
            </a:prstGeom>
          </p:spPr>
          <p:txBody>
            <a:bodyPr lIns="0" tIns="0" rIns="0" bIns="0" rtlCol="0" anchor="t">
              <a:spAutoFit/>
            </a:bodyPr>
            <a:lstStyle/>
            <a:p>
              <a:pPr>
                <a:lnSpc>
                  <a:spcPts val="3919"/>
                </a:lnSpc>
                <a:spcBef>
                  <a:spcPct val="0"/>
                </a:spcBef>
              </a:pPr>
              <a:r>
                <a:rPr lang="en-US" sz="2800" spc="-28">
                  <a:solidFill>
                    <a:srgbClr val="111B1E"/>
                  </a:solidFill>
                  <a:latin typeface="Cormorant Garamond Medium Bold"/>
                </a:rPr>
                <a:t>Phone</a:t>
              </a:r>
            </a:p>
          </p:txBody>
        </p:sp>
        <p:sp>
          <p:nvSpPr>
            <p:cNvPr id="9" name="TextBox 9"/>
            <p:cNvSpPr txBox="1"/>
            <p:nvPr/>
          </p:nvSpPr>
          <p:spPr>
            <a:xfrm>
              <a:off x="0" y="853137"/>
              <a:ext cx="4572364" cy="1249257"/>
            </a:xfrm>
            <a:prstGeom prst="rect">
              <a:avLst/>
            </a:prstGeom>
          </p:spPr>
          <p:txBody>
            <a:bodyPr lIns="0" tIns="0" rIns="0" bIns="0" rtlCol="0" anchor="t">
              <a:spAutoFit/>
            </a:bodyPr>
            <a:lstStyle/>
            <a:p>
              <a:pPr>
                <a:lnSpc>
                  <a:spcPts val="2559"/>
                </a:lnSpc>
              </a:pPr>
              <a:r>
                <a:rPr lang="en-US" sz="1600" spc="32">
                  <a:solidFill>
                    <a:srgbClr val="111B1E"/>
                  </a:solidFill>
                  <a:latin typeface="Muli Regular"/>
                </a:rPr>
                <a:t>London +44 203 096 7169</a:t>
              </a:r>
            </a:p>
            <a:p>
              <a:pPr>
                <a:lnSpc>
                  <a:spcPts val="2559"/>
                </a:lnSpc>
              </a:pPr>
              <a:r>
                <a:rPr lang="en-US" sz="1599" spc="31">
                  <a:solidFill>
                    <a:srgbClr val="111B1E"/>
                  </a:solidFill>
                  <a:latin typeface="Muli Regular"/>
                </a:rPr>
                <a:t>Dubai </a:t>
              </a:r>
              <a:r>
                <a:rPr lang="en-US" sz="1600" spc="32">
                  <a:solidFill>
                    <a:srgbClr val="111B1E"/>
                  </a:solidFill>
                  <a:latin typeface="Muli Regular"/>
                </a:rPr>
                <a:t>+971 4 358 9444</a:t>
              </a:r>
            </a:p>
            <a:p>
              <a:pPr>
                <a:lnSpc>
                  <a:spcPts val="2560"/>
                </a:lnSpc>
              </a:pPr>
              <a:endParaRPr lang="en-US" sz="1600" spc="32">
                <a:solidFill>
                  <a:srgbClr val="111B1E"/>
                </a:solidFill>
                <a:latin typeface="Muli Regular"/>
              </a:endParaRPr>
            </a:p>
          </p:txBody>
        </p:sp>
      </p:grpSp>
      <p:grpSp>
        <p:nvGrpSpPr>
          <p:cNvPr id="10" name="Group 10"/>
          <p:cNvGrpSpPr/>
          <p:nvPr/>
        </p:nvGrpSpPr>
        <p:grpSpPr>
          <a:xfrm>
            <a:off x="2396070" y="5702493"/>
            <a:ext cx="3429273" cy="926556"/>
            <a:chOff x="0" y="0"/>
            <a:chExt cx="4572364" cy="1235407"/>
          </a:xfrm>
        </p:grpSpPr>
        <p:sp>
          <p:nvSpPr>
            <p:cNvPr id="11" name="TextBox 11"/>
            <p:cNvSpPr txBox="1"/>
            <p:nvPr/>
          </p:nvSpPr>
          <p:spPr>
            <a:xfrm>
              <a:off x="0" y="-57150"/>
              <a:ext cx="4572364" cy="622723"/>
            </a:xfrm>
            <a:prstGeom prst="rect">
              <a:avLst/>
            </a:prstGeom>
          </p:spPr>
          <p:txBody>
            <a:bodyPr lIns="0" tIns="0" rIns="0" bIns="0" rtlCol="0" anchor="t">
              <a:spAutoFit/>
            </a:bodyPr>
            <a:lstStyle/>
            <a:p>
              <a:pPr>
                <a:lnSpc>
                  <a:spcPts val="3919"/>
                </a:lnSpc>
                <a:spcBef>
                  <a:spcPct val="0"/>
                </a:spcBef>
              </a:pPr>
              <a:r>
                <a:rPr lang="en-US" sz="2800" spc="-28">
                  <a:solidFill>
                    <a:srgbClr val="111B1E"/>
                  </a:solidFill>
                  <a:latin typeface="Cormorant Garamond Medium Bold"/>
                </a:rPr>
                <a:t>Website</a:t>
              </a:r>
            </a:p>
          </p:txBody>
        </p:sp>
        <p:sp>
          <p:nvSpPr>
            <p:cNvPr id="12" name="TextBox 12"/>
            <p:cNvSpPr txBox="1"/>
            <p:nvPr/>
          </p:nvSpPr>
          <p:spPr>
            <a:xfrm>
              <a:off x="0" y="862662"/>
              <a:ext cx="4572364" cy="372745"/>
            </a:xfrm>
            <a:prstGeom prst="rect">
              <a:avLst/>
            </a:prstGeom>
          </p:spPr>
          <p:txBody>
            <a:bodyPr lIns="0" tIns="0" rIns="0" bIns="0" rtlCol="0" anchor="t">
              <a:spAutoFit/>
            </a:bodyPr>
            <a:lstStyle/>
            <a:p>
              <a:pPr>
                <a:lnSpc>
                  <a:spcPts val="2560"/>
                </a:lnSpc>
              </a:pPr>
              <a:r>
                <a:rPr lang="en-US" sz="1600" spc="32">
                  <a:solidFill>
                    <a:srgbClr val="111B1E"/>
                  </a:solidFill>
                  <a:latin typeface="Muli Regular"/>
                </a:rPr>
                <a:t>www.expatriatelaw.com</a:t>
              </a:r>
            </a:p>
          </p:txBody>
        </p:sp>
      </p:grpSp>
      <p:sp>
        <p:nvSpPr>
          <p:cNvPr id="13" name="TextBox 13"/>
          <p:cNvSpPr txBox="1"/>
          <p:nvPr/>
        </p:nvSpPr>
        <p:spPr>
          <a:xfrm>
            <a:off x="2396070" y="1897330"/>
            <a:ext cx="6463852" cy="1476375"/>
          </a:xfrm>
          <a:prstGeom prst="rect">
            <a:avLst/>
          </a:prstGeom>
        </p:spPr>
        <p:txBody>
          <a:bodyPr lIns="0" tIns="0" rIns="0" bIns="0" rtlCol="0" anchor="t">
            <a:spAutoFit/>
          </a:bodyPr>
          <a:lstStyle/>
          <a:p>
            <a:pPr>
              <a:lnSpc>
                <a:spcPts val="11000"/>
              </a:lnSpc>
            </a:pPr>
            <a:r>
              <a:rPr lang="en-US" sz="11000" spc="-330">
                <a:solidFill>
                  <a:srgbClr val="111B1E"/>
                </a:solidFill>
                <a:latin typeface="Cormorant Garamond Light"/>
              </a:rPr>
              <a:t>Get in touch</a:t>
            </a:r>
          </a:p>
        </p:txBody>
      </p:sp>
      <p:pic>
        <p:nvPicPr>
          <p:cNvPr id="14" name="Picture 14"/>
          <p:cNvPicPr>
            <a:picLocks noChangeAspect="1"/>
          </p:cNvPicPr>
          <p:nvPr/>
        </p:nvPicPr>
        <p:blipFill>
          <a:blip r:embed="rId3"/>
          <a:srcRect/>
          <a:stretch>
            <a:fillRect/>
          </a:stretch>
        </p:blipFill>
        <p:spPr>
          <a:xfrm>
            <a:off x="2396070" y="7715269"/>
            <a:ext cx="4389816" cy="41154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EBE5"/>
        </a:solidFill>
        <a:effectLst/>
      </p:bgPr>
    </p:bg>
    <p:spTree>
      <p:nvGrpSpPr>
        <p:cNvPr id="1" name=""/>
        <p:cNvGrpSpPr/>
        <p:nvPr/>
      </p:nvGrpSpPr>
      <p:grpSpPr>
        <a:xfrm>
          <a:off x="0" y="0"/>
          <a:ext cx="0" cy="0"/>
          <a:chOff x="0" y="0"/>
          <a:chExt cx="0" cy="0"/>
        </a:xfrm>
      </p:grpSpPr>
      <p:sp>
        <p:nvSpPr>
          <p:cNvPr id="2" name="TextBox 2"/>
          <p:cNvSpPr txBox="1"/>
          <p:nvPr/>
        </p:nvSpPr>
        <p:spPr>
          <a:xfrm>
            <a:off x="15949051" y="9049703"/>
            <a:ext cx="1310249" cy="358140"/>
          </a:xfrm>
          <a:prstGeom prst="rect">
            <a:avLst/>
          </a:prstGeom>
        </p:spPr>
        <p:txBody>
          <a:bodyPr lIns="0" tIns="0" rIns="0" bIns="0" rtlCol="0" anchor="t">
            <a:spAutoFit/>
          </a:bodyPr>
          <a:lstStyle/>
          <a:p>
            <a:pPr marL="0" lvl="0" indent="0" algn="r">
              <a:lnSpc>
                <a:spcPts val="2940"/>
              </a:lnSpc>
              <a:spcBef>
                <a:spcPct val="0"/>
              </a:spcBef>
            </a:pPr>
            <a:r>
              <a:rPr lang="en-US" sz="2100" u="none" spc="105">
                <a:solidFill>
                  <a:srgbClr val="111B1E"/>
                </a:solidFill>
                <a:latin typeface="Muli Regular"/>
              </a:rPr>
              <a:t>03</a:t>
            </a:r>
          </a:p>
        </p:txBody>
      </p:sp>
      <p:grpSp>
        <p:nvGrpSpPr>
          <p:cNvPr id="3" name="Group 3"/>
          <p:cNvGrpSpPr/>
          <p:nvPr/>
        </p:nvGrpSpPr>
        <p:grpSpPr>
          <a:xfrm>
            <a:off x="16740560" y="1133081"/>
            <a:ext cx="518740" cy="149378"/>
            <a:chOff x="0" y="0"/>
            <a:chExt cx="1764111" cy="508000"/>
          </a:xfrm>
        </p:grpSpPr>
        <p:sp>
          <p:nvSpPr>
            <p:cNvPr id="4" name="Freeform 4"/>
            <p:cNvSpPr/>
            <p:nvPr/>
          </p:nvSpPr>
          <p:spPr>
            <a:xfrm>
              <a:off x="0" y="215900"/>
              <a:ext cx="1468201" cy="76200"/>
            </a:xfrm>
            <a:custGeom>
              <a:avLst/>
              <a:gdLst/>
              <a:ahLst/>
              <a:cxnLst/>
              <a:rect l="l" t="t" r="r" b="b"/>
              <a:pathLst>
                <a:path w="1468201" h="76200">
                  <a:moveTo>
                    <a:pt x="0" y="0"/>
                  </a:moveTo>
                  <a:lnTo>
                    <a:pt x="1468201" y="0"/>
                  </a:lnTo>
                  <a:lnTo>
                    <a:pt x="1468201" y="76200"/>
                  </a:lnTo>
                  <a:lnTo>
                    <a:pt x="0" y="76200"/>
                  </a:lnTo>
                  <a:close/>
                </a:path>
              </a:pathLst>
            </a:custGeom>
            <a:solidFill>
              <a:srgbClr val="111B1E"/>
            </a:solidFill>
          </p:spPr>
        </p:sp>
        <p:sp>
          <p:nvSpPr>
            <p:cNvPr id="5" name="Freeform 5"/>
            <p:cNvSpPr/>
            <p:nvPr/>
          </p:nvSpPr>
          <p:spPr>
            <a:xfrm>
              <a:off x="1389461" y="1270"/>
              <a:ext cx="374650" cy="505460"/>
            </a:xfrm>
            <a:custGeom>
              <a:avLst/>
              <a:gdLst/>
              <a:ahLst/>
              <a:cxnLst/>
              <a:rect l="l" t="t" r="r" b="b"/>
              <a:pathLst>
                <a:path w="374650" h="505460">
                  <a:moveTo>
                    <a:pt x="0" y="505460"/>
                  </a:moveTo>
                  <a:lnTo>
                    <a:pt x="0" y="0"/>
                  </a:lnTo>
                  <a:lnTo>
                    <a:pt x="374650" y="252730"/>
                  </a:lnTo>
                  <a:close/>
                </a:path>
              </a:pathLst>
            </a:custGeom>
            <a:solidFill>
              <a:srgbClr val="111B1E"/>
            </a:solidFill>
          </p:spPr>
        </p:sp>
      </p:grpSp>
      <p:grpSp>
        <p:nvGrpSpPr>
          <p:cNvPr id="6" name="Group 6"/>
          <p:cNvGrpSpPr/>
          <p:nvPr/>
        </p:nvGrpSpPr>
        <p:grpSpPr>
          <a:xfrm>
            <a:off x="9858116" y="1978740"/>
            <a:ext cx="6746060" cy="1579335"/>
            <a:chOff x="0" y="0"/>
            <a:chExt cx="8994747" cy="2105781"/>
          </a:xfrm>
        </p:grpSpPr>
        <p:sp>
          <p:nvSpPr>
            <p:cNvPr id="7" name="TextBox 7"/>
            <p:cNvSpPr txBox="1"/>
            <p:nvPr/>
          </p:nvSpPr>
          <p:spPr>
            <a:xfrm>
              <a:off x="0" y="-57150"/>
              <a:ext cx="8994747" cy="626110"/>
            </a:xfrm>
            <a:prstGeom prst="rect">
              <a:avLst/>
            </a:prstGeom>
          </p:spPr>
          <p:txBody>
            <a:bodyPr lIns="0" tIns="0" rIns="0" bIns="0" rtlCol="0" anchor="t">
              <a:spAutoFit/>
            </a:bodyPr>
            <a:lstStyle/>
            <a:p>
              <a:pPr>
                <a:lnSpc>
                  <a:spcPts val="3919"/>
                </a:lnSpc>
                <a:spcBef>
                  <a:spcPct val="0"/>
                </a:spcBef>
              </a:pPr>
              <a:r>
                <a:rPr lang="en-US" sz="2800" spc="-28">
                  <a:solidFill>
                    <a:srgbClr val="111B1E"/>
                  </a:solidFill>
                  <a:latin typeface="Cormorant Garamond Medium"/>
                </a:rPr>
                <a:t>Decentralised</a:t>
              </a:r>
            </a:p>
          </p:txBody>
        </p:sp>
        <p:sp>
          <p:nvSpPr>
            <p:cNvPr id="8" name="TextBox 8"/>
            <p:cNvSpPr txBox="1"/>
            <p:nvPr/>
          </p:nvSpPr>
          <p:spPr>
            <a:xfrm>
              <a:off x="0" y="866049"/>
              <a:ext cx="8994747" cy="1239732"/>
            </a:xfrm>
            <a:prstGeom prst="rect">
              <a:avLst/>
            </a:prstGeom>
          </p:spPr>
          <p:txBody>
            <a:bodyPr lIns="0" tIns="0" rIns="0" bIns="0" rtlCol="0" anchor="t">
              <a:spAutoFit/>
            </a:bodyPr>
            <a:lstStyle/>
            <a:p>
              <a:pPr>
                <a:lnSpc>
                  <a:spcPts val="2560"/>
                </a:lnSpc>
              </a:pPr>
              <a:r>
                <a:rPr lang="en-US" sz="1600" spc="32" dirty="0">
                  <a:solidFill>
                    <a:srgbClr val="111B1E"/>
                  </a:solidFill>
                  <a:latin typeface="Muli Regular"/>
                </a:rPr>
                <a:t>Cryptocurrency isn’t regulated by any central group and it works on peer to peer transfers. Financial remedy practitioners need to be aware of tracking and tracing of income and assets challenges.</a:t>
              </a:r>
            </a:p>
          </p:txBody>
        </p:sp>
      </p:grpSp>
      <p:grpSp>
        <p:nvGrpSpPr>
          <p:cNvPr id="9" name="Group 9"/>
          <p:cNvGrpSpPr/>
          <p:nvPr/>
        </p:nvGrpSpPr>
        <p:grpSpPr>
          <a:xfrm>
            <a:off x="9858116" y="4396570"/>
            <a:ext cx="6882444" cy="1579335"/>
            <a:chOff x="0" y="0"/>
            <a:chExt cx="9176592" cy="2105781"/>
          </a:xfrm>
        </p:grpSpPr>
        <p:sp>
          <p:nvSpPr>
            <p:cNvPr id="10" name="TextBox 10"/>
            <p:cNvSpPr txBox="1"/>
            <p:nvPr/>
          </p:nvSpPr>
          <p:spPr>
            <a:xfrm>
              <a:off x="0" y="-57150"/>
              <a:ext cx="9176592" cy="626110"/>
            </a:xfrm>
            <a:prstGeom prst="rect">
              <a:avLst/>
            </a:prstGeom>
          </p:spPr>
          <p:txBody>
            <a:bodyPr lIns="0" tIns="0" rIns="0" bIns="0" rtlCol="0" anchor="t">
              <a:spAutoFit/>
            </a:bodyPr>
            <a:lstStyle/>
            <a:p>
              <a:pPr>
                <a:lnSpc>
                  <a:spcPts val="3919"/>
                </a:lnSpc>
                <a:spcBef>
                  <a:spcPct val="0"/>
                </a:spcBef>
              </a:pPr>
              <a:r>
                <a:rPr lang="en-US" sz="2800" spc="-28">
                  <a:solidFill>
                    <a:srgbClr val="111B1E"/>
                  </a:solidFill>
                  <a:latin typeface="Cormorant Garamond Medium"/>
                </a:rPr>
                <a:t>Lower costs</a:t>
              </a:r>
            </a:p>
          </p:txBody>
        </p:sp>
        <p:sp>
          <p:nvSpPr>
            <p:cNvPr id="11" name="TextBox 11"/>
            <p:cNvSpPr txBox="1"/>
            <p:nvPr/>
          </p:nvSpPr>
          <p:spPr>
            <a:xfrm>
              <a:off x="0" y="866049"/>
              <a:ext cx="9176592" cy="1239732"/>
            </a:xfrm>
            <a:prstGeom prst="rect">
              <a:avLst/>
            </a:prstGeom>
          </p:spPr>
          <p:txBody>
            <a:bodyPr lIns="0" tIns="0" rIns="0" bIns="0" rtlCol="0" anchor="t">
              <a:spAutoFit/>
            </a:bodyPr>
            <a:lstStyle/>
            <a:p>
              <a:pPr>
                <a:lnSpc>
                  <a:spcPts val="2560"/>
                </a:lnSpc>
              </a:pPr>
              <a:r>
                <a:rPr lang="en-US" sz="1600" spc="32">
                  <a:solidFill>
                    <a:srgbClr val="111B1E"/>
                  </a:solidFill>
                  <a:latin typeface="Muli Regular"/>
                </a:rPr>
                <a:t>Processing, verifications and currency conversions are redundant. One global currency will create a neutral facility in cases where maintenance of lump sum payments are paid trans-nationally.</a:t>
              </a:r>
            </a:p>
          </p:txBody>
        </p:sp>
      </p:grpSp>
      <p:grpSp>
        <p:nvGrpSpPr>
          <p:cNvPr id="12" name="Group 12"/>
          <p:cNvGrpSpPr/>
          <p:nvPr/>
        </p:nvGrpSpPr>
        <p:grpSpPr>
          <a:xfrm>
            <a:off x="9858116" y="6735275"/>
            <a:ext cx="6882444" cy="1579335"/>
            <a:chOff x="0" y="0"/>
            <a:chExt cx="9176592" cy="2105781"/>
          </a:xfrm>
        </p:grpSpPr>
        <p:sp>
          <p:nvSpPr>
            <p:cNvPr id="13" name="TextBox 13"/>
            <p:cNvSpPr txBox="1"/>
            <p:nvPr/>
          </p:nvSpPr>
          <p:spPr>
            <a:xfrm>
              <a:off x="0" y="-57150"/>
              <a:ext cx="9176592" cy="626110"/>
            </a:xfrm>
            <a:prstGeom prst="rect">
              <a:avLst/>
            </a:prstGeom>
          </p:spPr>
          <p:txBody>
            <a:bodyPr lIns="0" tIns="0" rIns="0" bIns="0" rtlCol="0" anchor="t">
              <a:spAutoFit/>
            </a:bodyPr>
            <a:lstStyle/>
            <a:p>
              <a:pPr>
                <a:lnSpc>
                  <a:spcPts val="3919"/>
                </a:lnSpc>
                <a:spcBef>
                  <a:spcPct val="0"/>
                </a:spcBef>
              </a:pPr>
              <a:r>
                <a:rPr lang="en-US" sz="2800" spc="-28">
                  <a:solidFill>
                    <a:srgbClr val="111B1E"/>
                  </a:solidFill>
                  <a:latin typeface="Cormorant Garamond Medium"/>
                </a:rPr>
                <a:t>Constant price fluctuation</a:t>
              </a:r>
            </a:p>
          </p:txBody>
        </p:sp>
        <p:sp>
          <p:nvSpPr>
            <p:cNvPr id="14" name="TextBox 14"/>
            <p:cNvSpPr txBox="1"/>
            <p:nvPr/>
          </p:nvSpPr>
          <p:spPr>
            <a:xfrm>
              <a:off x="0" y="866049"/>
              <a:ext cx="9176592" cy="1239732"/>
            </a:xfrm>
            <a:prstGeom prst="rect">
              <a:avLst/>
            </a:prstGeom>
          </p:spPr>
          <p:txBody>
            <a:bodyPr lIns="0" tIns="0" rIns="0" bIns="0" rtlCol="0" anchor="t">
              <a:spAutoFit/>
            </a:bodyPr>
            <a:lstStyle/>
            <a:p>
              <a:pPr>
                <a:lnSpc>
                  <a:spcPts val="2560"/>
                </a:lnSpc>
              </a:pPr>
              <a:r>
                <a:rPr lang="en-US" sz="1600" spc="32">
                  <a:solidFill>
                    <a:srgbClr val="111B1E"/>
                  </a:solidFill>
                  <a:latin typeface="Muli Regular"/>
                </a:rPr>
                <a:t>At present the biggest disadvantage, but likely to be shorter-term issue. Still a challenge until method to stablise the fluctuations is established.</a:t>
              </a:r>
            </a:p>
          </p:txBody>
        </p:sp>
      </p:grpSp>
      <p:sp>
        <p:nvSpPr>
          <p:cNvPr id="15" name="TextBox 15"/>
          <p:cNvSpPr txBox="1"/>
          <p:nvPr/>
        </p:nvSpPr>
        <p:spPr>
          <a:xfrm>
            <a:off x="8458740" y="1883490"/>
            <a:ext cx="971010" cy="514985"/>
          </a:xfrm>
          <a:prstGeom prst="rect">
            <a:avLst/>
          </a:prstGeom>
        </p:spPr>
        <p:txBody>
          <a:bodyPr lIns="0" tIns="0" rIns="0" bIns="0" rtlCol="0" anchor="t">
            <a:spAutoFit/>
          </a:bodyPr>
          <a:lstStyle/>
          <a:p>
            <a:pPr algn="r">
              <a:lnSpc>
                <a:spcPts val="4480"/>
              </a:lnSpc>
            </a:pPr>
            <a:r>
              <a:rPr lang="en-US" sz="2800" spc="56">
                <a:solidFill>
                  <a:srgbClr val="111B1E"/>
                </a:solidFill>
                <a:latin typeface="Muli Regular"/>
              </a:rPr>
              <a:t>1.</a:t>
            </a:r>
          </a:p>
        </p:txBody>
      </p:sp>
      <p:sp>
        <p:nvSpPr>
          <p:cNvPr id="16" name="TextBox 16"/>
          <p:cNvSpPr txBox="1"/>
          <p:nvPr/>
        </p:nvSpPr>
        <p:spPr>
          <a:xfrm>
            <a:off x="8458740" y="4301320"/>
            <a:ext cx="971010" cy="514985"/>
          </a:xfrm>
          <a:prstGeom prst="rect">
            <a:avLst/>
          </a:prstGeom>
        </p:spPr>
        <p:txBody>
          <a:bodyPr lIns="0" tIns="0" rIns="0" bIns="0" rtlCol="0" anchor="t">
            <a:spAutoFit/>
          </a:bodyPr>
          <a:lstStyle/>
          <a:p>
            <a:pPr algn="r">
              <a:lnSpc>
                <a:spcPts val="4480"/>
              </a:lnSpc>
            </a:pPr>
            <a:r>
              <a:rPr lang="en-US" sz="2800" spc="56">
                <a:solidFill>
                  <a:srgbClr val="111B1E"/>
                </a:solidFill>
                <a:latin typeface="Muli Regular"/>
              </a:rPr>
              <a:t>2.</a:t>
            </a:r>
          </a:p>
        </p:txBody>
      </p:sp>
      <p:sp>
        <p:nvSpPr>
          <p:cNvPr id="17" name="TextBox 17"/>
          <p:cNvSpPr txBox="1"/>
          <p:nvPr/>
        </p:nvSpPr>
        <p:spPr>
          <a:xfrm>
            <a:off x="8458740" y="6640025"/>
            <a:ext cx="971010" cy="514985"/>
          </a:xfrm>
          <a:prstGeom prst="rect">
            <a:avLst/>
          </a:prstGeom>
        </p:spPr>
        <p:txBody>
          <a:bodyPr lIns="0" tIns="0" rIns="0" bIns="0" rtlCol="0" anchor="t">
            <a:spAutoFit/>
          </a:bodyPr>
          <a:lstStyle/>
          <a:p>
            <a:pPr algn="r">
              <a:lnSpc>
                <a:spcPts val="4480"/>
              </a:lnSpc>
            </a:pPr>
            <a:r>
              <a:rPr lang="en-US" sz="2800" spc="56">
                <a:solidFill>
                  <a:srgbClr val="111B1E"/>
                </a:solidFill>
                <a:latin typeface="Muli Regular"/>
              </a:rPr>
              <a:t>3.</a:t>
            </a:r>
          </a:p>
        </p:txBody>
      </p:sp>
      <p:sp>
        <p:nvSpPr>
          <p:cNvPr id="18" name="AutoShape 18"/>
          <p:cNvSpPr/>
          <p:nvPr/>
        </p:nvSpPr>
        <p:spPr>
          <a:xfrm>
            <a:off x="1028700" y="9248775"/>
            <a:ext cx="14720343" cy="9525"/>
          </a:xfrm>
          <a:prstGeom prst="rect">
            <a:avLst/>
          </a:prstGeom>
          <a:solidFill>
            <a:srgbClr val="111B1E"/>
          </a:solidFill>
        </p:spPr>
      </p:sp>
      <p:sp>
        <p:nvSpPr>
          <p:cNvPr id="19" name="TextBox 19"/>
          <p:cNvSpPr txBox="1"/>
          <p:nvPr/>
        </p:nvSpPr>
        <p:spPr>
          <a:xfrm>
            <a:off x="1584756" y="3148160"/>
            <a:ext cx="6352361" cy="3517265"/>
          </a:xfrm>
          <a:prstGeom prst="rect">
            <a:avLst/>
          </a:prstGeom>
        </p:spPr>
        <p:txBody>
          <a:bodyPr lIns="0" tIns="0" rIns="0" bIns="0" rtlCol="0" anchor="t">
            <a:spAutoFit/>
          </a:bodyPr>
          <a:lstStyle/>
          <a:p>
            <a:pPr marL="0" lvl="0" indent="0" algn="ctr">
              <a:lnSpc>
                <a:spcPts val="9099"/>
              </a:lnSpc>
              <a:spcBef>
                <a:spcPct val="0"/>
              </a:spcBef>
            </a:pPr>
            <a:r>
              <a:rPr lang="en-US" sz="9099" spc="-272">
                <a:solidFill>
                  <a:srgbClr val="111B1E"/>
                </a:solidFill>
                <a:latin typeface="Cormorant Garamond Light"/>
              </a:rPr>
              <a:t>Characteristics </a:t>
            </a:r>
            <a:r>
              <a:rPr lang="en-US" sz="9099" spc="-272">
                <a:solidFill>
                  <a:srgbClr val="111B1E"/>
                </a:solidFill>
                <a:latin typeface="Cormorant Garamond Light Italics"/>
              </a:rPr>
              <a:t>of</a:t>
            </a:r>
            <a:r>
              <a:rPr lang="en-US" sz="9099" spc="-272">
                <a:solidFill>
                  <a:srgbClr val="111B1E"/>
                </a:solidFill>
                <a:latin typeface="Cormorant Garamond Light"/>
              </a:rPr>
              <a:t> cryptocurrency</a:t>
            </a:r>
          </a:p>
        </p:txBody>
      </p:sp>
      <p:pic>
        <p:nvPicPr>
          <p:cNvPr id="20" name="Picture 20"/>
          <p:cNvPicPr>
            <a:picLocks noChangeAspect="1"/>
          </p:cNvPicPr>
          <p:nvPr/>
        </p:nvPicPr>
        <p:blipFill>
          <a:blip r:embed="rId2"/>
          <a:srcRect/>
          <a:stretch>
            <a:fillRect/>
          </a:stretch>
        </p:blipFill>
        <p:spPr>
          <a:xfrm>
            <a:off x="1028700" y="9407842"/>
            <a:ext cx="4389816" cy="41154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11B1E"/>
        </a:solidFill>
        <a:effectLst/>
      </p:bgPr>
    </p:bg>
    <p:spTree>
      <p:nvGrpSpPr>
        <p:cNvPr id="1" name=""/>
        <p:cNvGrpSpPr/>
        <p:nvPr/>
      </p:nvGrpSpPr>
      <p:grpSpPr>
        <a:xfrm>
          <a:off x="0" y="0"/>
          <a:ext cx="0" cy="0"/>
          <a:chOff x="0" y="0"/>
          <a:chExt cx="0" cy="0"/>
        </a:xfrm>
      </p:grpSpPr>
      <p:sp>
        <p:nvSpPr>
          <p:cNvPr id="2" name="TextBox 2"/>
          <p:cNvSpPr txBox="1"/>
          <p:nvPr/>
        </p:nvSpPr>
        <p:spPr>
          <a:xfrm>
            <a:off x="1028700" y="949129"/>
            <a:ext cx="14021653" cy="1476375"/>
          </a:xfrm>
          <a:prstGeom prst="rect">
            <a:avLst/>
          </a:prstGeom>
        </p:spPr>
        <p:txBody>
          <a:bodyPr lIns="0" tIns="0" rIns="0" bIns="0" rtlCol="0" anchor="t">
            <a:spAutoFit/>
          </a:bodyPr>
          <a:lstStyle/>
          <a:p>
            <a:pPr>
              <a:lnSpc>
                <a:spcPts val="11000"/>
              </a:lnSpc>
            </a:pPr>
            <a:r>
              <a:rPr lang="en-US" sz="11000" spc="-330">
                <a:solidFill>
                  <a:srgbClr val="EDEBE5"/>
                </a:solidFill>
                <a:latin typeface="Cormorant Garamond Light"/>
              </a:rPr>
              <a:t>Track and trace</a:t>
            </a:r>
          </a:p>
        </p:txBody>
      </p:sp>
      <p:sp>
        <p:nvSpPr>
          <p:cNvPr id="3" name="TextBox 3"/>
          <p:cNvSpPr txBox="1"/>
          <p:nvPr/>
        </p:nvSpPr>
        <p:spPr>
          <a:xfrm>
            <a:off x="15949051" y="9049703"/>
            <a:ext cx="1310249" cy="358140"/>
          </a:xfrm>
          <a:prstGeom prst="rect">
            <a:avLst/>
          </a:prstGeom>
        </p:spPr>
        <p:txBody>
          <a:bodyPr lIns="0" tIns="0" rIns="0" bIns="0" rtlCol="0" anchor="t">
            <a:spAutoFit/>
          </a:bodyPr>
          <a:lstStyle/>
          <a:p>
            <a:pPr marL="0" lvl="0" indent="0" algn="r">
              <a:lnSpc>
                <a:spcPts val="2940"/>
              </a:lnSpc>
              <a:spcBef>
                <a:spcPct val="0"/>
              </a:spcBef>
            </a:pPr>
            <a:r>
              <a:rPr lang="en-US" sz="2100" spc="105">
                <a:solidFill>
                  <a:srgbClr val="EDEBE5"/>
                </a:solidFill>
                <a:latin typeface="Muli Regular"/>
              </a:rPr>
              <a:t>04</a:t>
            </a:r>
          </a:p>
        </p:txBody>
      </p:sp>
      <p:grpSp>
        <p:nvGrpSpPr>
          <p:cNvPr id="4" name="Group 4"/>
          <p:cNvGrpSpPr/>
          <p:nvPr/>
        </p:nvGrpSpPr>
        <p:grpSpPr>
          <a:xfrm>
            <a:off x="16740560" y="1133081"/>
            <a:ext cx="518740" cy="149378"/>
            <a:chOff x="0" y="0"/>
            <a:chExt cx="1764111" cy="508000"/>
          </a:xfrm>
        </p:grpSpPr>
        <p:sp>
          <p:nvSpPr>
            <p:cNvPr id="5" name="Freeform 5"/>
            <p:cNvSpPr/>
            <p:nvPr/>
          </p:nvSpPr>
          <p:spPr>
            <a:xfrm>
              <a:off x="0" y="215900"/>
              <a:ext cx="1468201" cy="76200"/>
            </a:xfrm>
            <a:custGeom>
              <a:avLst/>
              <a:gdLst/>
              <a:ahLst/>
              <a:cxnLst/>
              <a:rect l="l" t="t" r="r" b="b"/>
              <a:pathLst>
                <a:path w="1468201" h="76200">
                  <a:moveTo>
                    <a:pt x="0" y="0"/>
                  </a:moveTo>
                  <a:lnTo>
                    <a:pt x="1468201" y="0"/>
                  </a:lnTo>
                  <a:lnTo>
                    <a:pt x="1468201" y="76200"/>
                  </a:lnTo>
                  <a:lnTo>
                    <a:pt x="0" y="76200"/>
                  </a:lnTo>
                  <a:close/>
                </a:path>
              </a:pathLst>
            </a:custGeom>
            <a:solidFill>
              <a:srgbClr val="EDEBE5"/>
            </a:solidFill>
          </p:spPr>
        </p:sp>
        <p:sp>
          <p:nvSpPr>
            <p:cNvPr id="6" name="Freeform 6"/>
            <p:cNvSpPr/>
            <p:nvPr/>
          </p:nvSpPr>
          <p:spPr>
            <a:xfrm>
              <a:off x="1389461" y="1270"/>
              <a:ext cx="374650" cy="505460"/>
            </a:xfrm>
            <a:custGeom>
              <a:avLst/>
              <a:gdLst/>
              <a:ahLst/>
              <a:cxnLst/>
              <a:rect l="l" t="t" r="r" b="b"/>
              <a:pathLst>
                <a:path w="374650" h="505460">
                  <a:moveTo>
                    <a:pt x="0" y="505460"/>
                  </a:moveTo>
                  <a:lnTo>
                    <a:pt x="0" y="0"/>
                  </a:lnTo>
                  <a:lnTo>
                    <a:pt x="374650" y="252730"/>
                  </a:lnTo>
                  <a:close/>
                </a:path>
              </a:pathLst>
            </a:custGeom>
            <a:solidFill>
              <a:srgbClr val="EDEBE5"/>
            </a:solidFill>
          </p:spPr>
        </p:sp>
      </p:grpSp>
      <p:grpSp>
        <p:nvGrpSpPr>
          <p:cNvPr id="7" name="Group 7"/>
          <p:cNvGrpSpPr/>
          <p:nvPr/>
        </p:nvGrpSpPr>
        <p:grpSpPr>
          <a:xfrm>
            <a:off x="2792884" y="5143500"/>
            <a:ext cx="3576464" cy="2554696"/>
            <a:chOff x="0" y="0"/>
            <a:chExt cx="4768619" cy="3406261"/>
          </a:xfrm>
        </p:grpSpPr>
        <p:sp>
          <p:nvSpPr>
            <p:cNvPr id="8" name="TextBox 8"/>
            <p:cNvSpPr txBox="1"/>
            <p:nvPr/>
          </p:nvSpPr>
          <p:spPr>
            <a:xfrm>
              <a:off x="0" y="-57150"/>
              <a:ext cx="4768619" cy="626110"/>
            </a:xfrm>
            <a:prstGeom prst="rect">
              <a:avLst/>
            </a:prstGeom>
          </p:spPr>
          <p:txBody>
            <a:bodyPr lIns="0" tIns="0" rIns="0" bIns="0" rtlCol="0" anchor="t">
              <a:spAutoFit/>
            </a:bodyPr>
            <a:lstStyle/>
            <a:p>
              <a:pPr>
                <a:lnSpc>
                  <a:spcPts val="3919"/>
                </a:lnSpc>
                <a:spcBef>
                  <a:spcPct val="0"/>
                </a:spcBef>
              </a:pPr>
              <a:r>
                <a:rPr lang="en-US" sz="2800" spc="-28">
                  <a:solidFill>
                    <a:srgbClr val="EDEBE5"/>
                  </a:solidFill>
                  <a:latin typeface="Cormorant Garamond Medium Bold"/>
                </a:rPr>
                <a:t>Wallet and identity link</a:t>
              </a:r>
            </a:p>
          </p:txBody>
        </p:sp>
        <p:sp>
          <p:nvSpPr>
            <p:cNvPr id="9" name="TextBox 9"/>
            <p:cNvSpPr txBox="1"/>
            <p:nvPr/>
          </p:nvSpPr>
          <p:spPr>
            <a:xfrm>
              <a:off x="0" y="866049"/>
              <a:ext cx="4768619" cy="2540212"/>
            </a:xfrm>
            <a:prstGeom prst="rect">
              <a:avLst/>
            </a:prstGeom>
          </p:spPr>
          <p:txBody>
            <a:bodyPr lIns="0" tIns="0" rIns="0" bIns="0" rtlCol="0" anchor="t">
              <a:spAutoFit/>
            </a:bodyPr>
            <a:lstStyle/>
            <a:p>
              <a:pPr>
                <a:lnSpc>
                  <a:spcPts val="2560"/>
                </a:lnSpc>
              </a:pPr>
              <a:r>
                <a:rPr lang="en-US" sz="1600" spc="32">
                  <a:solidFill>
                    <a:srgbClr val="EDEBE5"/>
                  </a:solidFill>
                  <a:latin typeface="Muli Regular"/>
                </a:rPr>
                <a:t>When a person sends coins from his/her personal wallet to his/her exchange wallet, it becomes traceable. Companies, such as </a:t>
              </a:r>
              <a:r>
                <a:rPr lang="en-US" sz="1600" spc="32">
                  <a:solidFill>
                    <a:srgbClr val="EDEBE5"/>
                  </a:solidFill>
                  <a:latin typeface="Muli Regular Italics"/>
                </a:rPr>
                <a:t>Chainalysis</a:t>
              </a:r>
              <a:r>
                <a:rPr lang="en-US" sz="1600" spc="32">
                  <a:solidFill>
                    <a:srgbClr val="EDEBE5"/>
                  </a:solidFill>
                  <a:latin typeface="Muli Regular"/>
                </a:rPr>
                <a:t>, can be instructed to identify links.</a:t>
              </a:r>
            </a:p>
          </p:txBody>
        </p:sp>
      </p:grpSp>
      <p:grpSp>
        <p:nvGrpSpPr>
          <p:cNvPr id="10" name="Group 10"/>
          <p:cNvGrpSpPr/>
          <p:nvPr/>
        </p:nvGrpSpPr>
        <p:grpSpPr>
          <a:xfrm>
            <a:off x="7482731" y="5143500"/>
            <a:ext cx="3576464" cy="1904456"/>
            <a:chOff x="0" y="0"/>
            <a:chExt cx="4768619" cy="2539274"/>
          </a:xfrm>
        </p:grpSpPr>
        <p:sp>
          <p:nvSpPr>
            <p:cNvPr id="11" name="TextBox 11"/>
            <p:cNvSpPr txBox="1"/>
            <p:nvPr/>
          </p:nvSpPr>
          <p:spPr>
            <a:xfrm>
              <a:off x="0" y="-57150"/>
              <a:ext cx="4768619" cy="626110"/>
            </a:xfrm>
            <a:prstGeom prst="rect">
              <a:avLst/>
            </a:prstGeom>
          </p:spPr>
          <p:txBody>
            <a:bodyPr lIns="0" tIns="0" rIns="0" bIns="0" rtlCol="0" anchor="t">
              <a:spAutoFit/>
            </a:bodyPr>
            <a:lstStyle/>
            <a:p>
              <a:pPr>
                <a:lnSpc>
                  <a:spcPts val="3919"/>
                </a:lnSpc>
                <a:spcBef>
                  <a:spcPct val="0"/>
                </a:spcBef>
              </a:pPr>
              <a:r>
                <a:rPr lang="en-US" sz="2800" spc="-28">
                  <a:solidFill>
                    <a:srgbClr val="EDEBE5"/>
                  </a:solidFill>
                  <a:latin typeface="Cormorant Garamond Medium"/>
                </a:rPr>
                <a:t>Income and expenditure</a:t>
              </a:r>
            </a:p>
          </p:txBody>
        </p:sp>
        <p:sp>
          <p:nvSpPr>
            <p:cNvPr id="12" name="TextBox 12"/>
            <p:cNvSpPr txBox="1"/>
            <p:nvPr/>
          </p:nvSpPr>
          <p:spPr>
            <a:xfrm>
              <a:off x="0" y="866049"/>
              <a:ext cx="4768619" cy="1673225"/>
            </a:xfrm>
            <a:prstGeom prst="rect">
              <a:avLst/>
            </a:prstGeom>
          </p:spPr>
          <p:txBody>
            <a:bodyPr lIns="0" tIns="0" rIns="0" bIns="0" rtlCol="0" anchor="t">
              <a:spAutoFit/>
            </a:bodyPr>
            <a:lstStyle/>
            <a:p>
              <a:pPr>
                <a:lnSpc>
                  <a:spcPts val="2560"/>
                </a:lnSpc>
              </a:pPr>
              <a:r>
                <a:rPr lang="en-US" sz="1600" spc="32">
                  <a:solidFill>
                    <a:srgbClr val="EDEBE5"/>
                  </a:solidFill>
                  <a:latin typeface="Muli Regular"/>
                </a:rPr>
                <a:t>Purchasers are required to have an identity and an address when a product or service is purchased online. </a:t>
              </a:r>
            </a:p>
          </p:txBody>
        </p:sp>
      </p:grpSp>
      <p:grpSp>
        <p:nvGrpSpPr>
          <p:cNvPr id="13" name="Group 13"/>
          <p:cNvGrpSpPr/>
          <p:nvPr/>
        </p:nvGrpSpPr>
        <p:grpSpPr>
          <a:xfrm>
            <a:off x="12172578" y="5143500"/>
            <a:ext cx="3576464" cy="1904456"/>
            <a:chOff x="0" y="0"/>
            <a:chExt cx="4768619" cy="2539274"/>
          </a:xfrm>
        </p:grpSpPr>
        <p:sp>
          <p:nvSpPr>
            <p:cNvPr id="14" name="TextBox 14"/>
            <p:cNvSpPr txBox="1"/>
            <p:nvPr/>
          </p:nvSpPr>
          <p:spPr>
            <a:xfrm>
              <a:off x="0" y="-57150"/>
              <a:ext cx="4768619" cy="626110"/>
            </a:xfrm>
            <a:prstGeom prst="rect">
              <a:avLst/>
            </a:prstGeom>
          </p:spPr>
          <p:txBody>
            <a:bodyPr lIns="0" tIns="0" rIns="0" bIns="0" rtlCol="0" anchor="t">
              <a:spAutoFit/>
            </a:bodyPr>
            <a:lstStyle/>
            <a:p>
              <a:pPr>
                <a:lnSpc>
                  <a:spcPts val="3919"/>
                </a:lnSpc>
                <a:spcBef>
                  <a:spcPct val="0"/>
                </a:spcBef>
              </a:pPr>
              <a:r>
                <a:rPr lang="en-US" sz="2800" spc="-28">
                  <a:solidFill>
                    <a:srgbClr val="EDEBE5"/>
                  </a:solidFill>
                  <a:latin typeface="Cormorant Garamond Medium"/>
                </a:rPr>
                <a:t>Forensic skills</a:t>
              </a:r>
            </a:p>
          </p:txBody>
        </p:sp>
        <p:sp>
          <p:nvSpPr>
            <p:cNvPr id="15" name="TextBox 15"/>
            <p:cNvSpPr txBox="1"/>
            <p:nvPr/>
          </p:nvSpPr>
          <p:spPr>
            <a:xfrm>
              <a:off x="0" y="866049"/>
              <a:ext cx="4768619" cy="1673225"/>
            </a:xfrm>
            <a:prstGeom prst="rect">
              <a:avLst/>
            </a:prstGeom>
          </p:spPr>
          <p:txBody>
            <a:bodyPr lIns="0" tIns="0" rIns="0" bIns="0" rtlCol="0" anchor="t">
              <a:spAutoFit/>
            </a:bodyPr>
            <a:lstStyle/>
            <a:p>
              <a:pPr>
                <a:lnSpc>
                  <a:spcPts val="2560"/>
                </a:lnSpc>
              </a:pPr>
              <a:r>
                <a:rPr lang="en-US" sz="1600" spc="32">
                  <a:solidFill>
                    <a:srgbClr val="EDEBE5"/>
                  </a:solidFill>
                  <a:latin typeface="Muli Regular"/>
                </a:rPr>
                <a:t>Look for traces of cryptocurrency and know what to do when they are found, including the right interim orders and information to seek. </a:t>
              </a:r>
            </a:p>
          </p:txBody>
        </p:sp>
      </p:grpSp>
      <p:sp>
        <p:nvSpPr>
          <p:cNvPr id="16" name="AutoShape 16"/>
          <p:cNvSpPr/>
          <p:nvPr/>
        </p:nvSpPr>
        <p:spPr>
          <a:xfrm>
            <a:off x="1028700" y="9248775"/>
            <a:ext cx="14720343" cy="9525"/>
          </a:xfrm>
          <a:prstGeom prst="rect">
            <a:avLst/>
          </a:prstGeom>
          <a:solidFill>
            <a:srgbClr val="EDEBE5"/>
          </a:solidFill>
        </p:spPr>
      </p:sp>
      <p:sp>
        <p:nvSpPr>
          <p:cNvPr id="17" name="TextBox 17"/>
          <p:cNvSpPr txBox="1"/>
          <p:nvPr/>
        </p:nvSpPr>
        <p:spPr>
          <a:xfrm>
            <a:off x="1028700" y="2377879"/>
            <a:ext cx="9792863" cy="972185"/>
          </a:xfrm>
          <a:prstGeom prst="rect">
            <a:avLst/>
          </a:prstGeom>
        </p:spPr>
        <p:txBody>
          <a:bodyPr lIns="0" tIns="0" rIns="0" bIns="0" rtlCol="0" anchor="t">
            <a:spAutoFit/>
          </a:bodyPr>
          <a:lstStyle/>
          <a:p>
            <a:pPr>
              <a:lnSpc>
                <a:spcPts val="3919"/>
              </a:lnSpc>
              <a:spcBef>
                <a:spcPct val="0"/>
              </a:spcBef>
            </a:pPr>
            <a:r>
              <a:rPr lang="en-US" sz="2800">
                <a:solidFill>
                  <a:srgbClr val="EDEBE5"/>
                </a:solidFill>
                <a:latin typeface="Muli Regular"/>
              </a:rPr>
              <a:t>How to trace if someone possesses or owns cryptocurrency?</a:t>
            </a:r>
          </a:p>
        </p:txBody>
      </p:sp>
      <p:pic>
        <p:nvPicPr>
          <p:cNvPr id="18" name="Picture 18"/>
          <p:cNvPicPr>
            <a:picLocks noChangeAspect="1"/>
          </p:cNvPicPr>
          <p:nvPr/>
        </p:nvPicPr>
        <p:blipFill>
          <a:blip r:embed="rId2"/>
          <a:srcRect/>
          <a:stretch>
            <a:fillRect/>
          </a:stretch>
        </p:blipFill>
        <p:spPr>
          <a:xfrm>
            <a:off x="1028700" y="9407842"/>
            <a:ext cx="4394632" cy="41199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11B1E"/>
        </a:solidFill>
        <a:effectLst/>
      </p:bgPr>
    </p:bg>
    <p:spTree>
      <p:nvGrpSpPr>
        <p:cNvPr id="1" name=""/>
        <p:cNvGrpSpPr/>
        <p:nvPr/>
      </p:nvGrpSpPr>
      <p:grpSpPr>
        <a:xfrm>
          <a:off x="0" y="0"/>
          <a:ext cx="0" cy="0"/>
          <a:chOff x="0" y="0"/>
          <a:chExt cx="0" cy="0"/>
        </a:xfrm>
      </p:grpSpPr>
      <p:grpSp>
        <p:nvGrpSpPr>
          <p:cNvPr id="2" name="Group 2"/>
          <p:cNvGrpSpPr/>
          <p:nvPr/>
        </p:nvGrpSpPr>
        <p:grpSpPr>
          <a:xfrm>
            <a:off x="16740560" y="1133081"/>
            <a:ext cx="518740" cy="149378"/>
            <a:chOff x="0" y="0"/>
            <a:chExt cx="1764111" cy="508000"/>
          </a:xfrm>
        </p:grpSpPr>
        <p:sp>
          <p:nvSpPr>
            <p:cNvPr id="3" name="Freeform 3"/>
            <p:cNvSpPr/>
            <p:nvPr/>
          </p:nvSpPr>
          <p:spPr>
            <a:xfrm>
              <a:off x="0" y="215900"/>
              <a:ext cx="1468201" cy="76200"/>
            </a:xfrm>
            <a:custGeom>
              <a:avLst/>
              <a:gdLst/>
              <a:ahLst/>
              <a:cxnLst/>
              <a:rect l="l" t="t" r="r" b="b"/>
              <a:pathLst>
                <a:path w="1468201" h="76200">
                  <a:moveTo>
                    <a:pt x="0" y="0"/>
                  </a:moveTo>
                  <a:lnTo>
                    <a:pt x="1468201" y="0"/>
                  </a:lnTo>
                  <a:lnTo>
                    <a:pt x="1468201" y="76200"/>
                  </a:lnTo>
                  <a:lnTo>
                    <a:pt x="0" y="76200"/>
                  </a:lnTo>
                  <a:close/>
                </a:path>
              </a:pathLst>
            </a:custGeom>
            <a:solidFill>
              <a:srgbClr val="EDEBE5"/>
            </a:solidFill>
          </p:spPr>
        </p:sp>
        <p:sp>
          <p:nvSpPr>
            <p:cNvPr id="4" name="Freeform 4"/>
            <p:cNvSpPr/>
            <p:nvPr/>
          </p:nvSpPr>
          <p:spPr>
            <a:xfrm>
              <a:off x="1389461" y="1270"/>
              <a:ext cx="374650" cy="505460"/>
            </a:xfrm>
            <a:custGeom>
              <a:avLst/>
              <a:gdLst/>
              <a:ahLst/>
              <a:cxnLst/>
              <a:rect l="l" t="t" r="r" b="b"/>
              <a:pathLst>
                <a:path w="374650" h="505460">
                  <a:moveTo>
                    <a:pt x="0" y="505460"/>
                  </a:moveTo>
                  <a:lnTo>
                    <a:pt x="0" y="0"/>
                  </a:lnTo>
                  <a:lnTo>
                    <a:pt x="374650" y="252730"/>
                  </a:lnTo>
                  <a:close/>
                </a:path>
              </a:pathLst>
            </a:custGeom>
            <a:solidFill>
              <a:srgbClr val="EDEBE5"/>
            </a:solidFill>
          </p:spPr>
        </p:sp>
      </p:grpSp>
      <p:sp>
        <p:nvSpPr>
          <p:cNvPr id="5" name="TextBox 5"/>
          <p:cNvSpPr txBox="1"/>
          <p:nvPr/>
        </p:nvSpPr>
        <p:spPr>
          <a:xfrm>
            <a:off x="15949051" y="9049703"/>
            <a:ext cx="1310249" cy="358140"/>
          </a:xfrm>
          <a:prstGeom prst="rect">
            <a:avLst/>
          </a:prstGeom>
        </p:spPr>
        <p:txBody>
          <a:bodyPr lIns="0" tIns="0" rIns="0" bIns="0" rtlCol="0" anchor="t">
            <a:spAutoFit/>
          </a:bodyPr>
          <a:lstStyle/>
          <a:p>
            <a:pPr marL="0" lvl="0" indent="0" algn="r">
              <a:lnSpc>
                <a:spcPts val="2940"/>
              </a:lnSpc>
              <a:spcBef>
                <a:spcPct val="0"/>
              </a:spcBef>
            </a:pPr>
            <a:r>
              <a:rPr lang="en-US" sz="2100" u="none" spc="105">
                <a:solidFill>
                  <a:srgbClr val="EDEBE5"/>
                </a:solidFill>
                <a:latin typeface="Muli Regular"/>
              </a:rPr>
              <a:t>05</a:t>
            </a:r>
          </a:p>
        </p:txBody>
      </p:sp>
      <p:sp>
        <p:nvSpPr>
          <p:cNvPr id="6" name="TextBox 6"/>
          <p:cNvSpPr txBox="1"/>
          <p:nvPr/>
        </p:nvSpPr>
        <p:spPr>
          <a:xfrm>
            <a:off x="2507243" y="2409825"/>
            <a:ext cx="13273514" cy="5667375"/>
          </a:xfrm>
          <a:prstGeom prst="rect">
            <a:avLst/>
          </a:prstGeom>
        </p:spPr>
        <p:txBody>
          <a:bodyPr lIns="0" tIns="0" rIns="0" bIns="0" rtlCol="0" anchor="t">
            <a:spAutoFit/>
          </a:bodyPr>
          <a:lstStyle/>
          <a:p>
            <a:pPr algn="ctr">
              <a:lnSpc>
                <a:spcPts val="11000"/>
              </a:lnSpc>
            </a:pPr>
            <a:r>
              <a:rPr lang="en-US" sz="11000" spc="-330">
                <a:solidFill>
                  <a:srgbClr val="EDEBE5"/>
                </a:solidFill>
                <a:latin typeface="Cormorant Garamond Light"/>
              </a:rPr>
              <a:t>Cryptocurrency as a method of payment for legal services under English law</a:t>
            </a:r>
          </a:p>
        </p:txBody>
      </p:sp>
      <p:sp>
        <p:nvSpPr>
          <p:cNvPr id="7" name="AutoShape 7"/>
          <p:cNvSpPr/>
          <p:nvPr/>
        </p:nvSpPr>
        <p:spPr>
          <a:xfrm>
            <a:off x="1028700" y="9248775"/>
            <a:ext cx="14720343" cy="9525"/>
          </a:xfrm>
          <a:prstGeom prst="rect">
            <a:avLst/>
          </a:prstGeom>
          <a:solidFill>
            <a:srgbClr val="EDEBE5"/>
          </a:solidFill>
        </p:spPr>
      </p:sp>
      <p:pic>
        <p:nvPicPr>
          <p:cNvPr id="8" name="Picture 8"/>
          <p:cNvPicPr>
            <a:picLocks noChangeAspect="1"/>
          </p:cNvPicPr>
          <p:nvPr/>
        </p:nvPicPr>
        <p:blipFill>
          <a:blip r:embed="rId2"/>
          <a:srcRect/>
          <a:stretch>
            <a:fillRect/>
          </a:stretch>
        </p:blipFill>
        <p:spPr>
          <a:xfrm>
            <a:off x="1028700" y="9407842"/>
            <a:ext cx="4394632" cy="41199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BE5"/>
        </a:solidFill>
        <a:effectLst/>
      </p:bgPr>
    </p:bg>
    <p:spTree>
      <p:nvGrpSpPr>
        <p:cNvPr id="1" name=""/>
        <p:cNvGrpSpPr/>
        <p:nvPr/>
      </p:nvGrpSpPr>
      <p:grpSpPr>
        <a:xfrm>
          <a:off x="0" y="0"/>
          <a:ext cx="0" cy="0"/>
          <a:chOff x="0" y="0"/>
          <a:chExt cx="0" cy="0"/>
        </a:xfrm>
      </p:grpSpPr>
      <p:sp>
        <p:nvSpPr>
          <p:cNvPr id="2" name="TextBox 2"/>
          <p:cNvSpPr txBox="1"/>
          <p:nvPr/>
        </p:nvSpPr>
        <p:spPr>
          <a:xfrm>
            <a:off x="2111875" y="2485390"/>
            <a:ext cx="14064249" cy="5259070"/>
          </a:xfrm>
          <a:prstGeom prst="rect">
            <a:avLst/>
          </a:prstGeom>
        </p:spPr>
        <p:txBody>
          <a:bodyPr lIns="0" tIns="0" rIns="0" bIns="0" rtlCol="0" anchor="t">
            <a:spAutoFit/>
          </a:bodyPr>
          <a:lstStyle/>
          <a:p>
            <a:pPr algn="ctr">
              <a:lnSpc>
                <a:spcPts val="8320"/>
              </a:lnSpc>
            </a:pPr>
            <a:r>
              <a:rPr lang="en-US" sz="6400" spc="-192">
                <a:solidFill>
                  <a:srgbClr val="111B1E"/>
                </a:solidFill>
                <a:latin typeface="Cormorant Garamond Light Bold"/>
              </a:rPr>
              <a:t>Valid albeit rickety form of payment</a:t>
            </a:r>
          </a:p>
          <a:p>
            <a:pPr algn="ctr">
              <a:lnSpc>
                <a:spcPts val="8320"/>
              </a:lnSpc>
            </a:pPr>
            <a:r>
              <a:rPr lang="en-US" sz="6400" u="none" spc="-192">
                <a:solidFill>
                  <a:srgbClr val="111B1E"/>
                </a:solidFill>
                <a:latin typeface="Cormorant Garamond Light Bold"/>
              </a:rPr>
              <a:t>Worthy of relevant consideration</a:t>
            </a:r>
          </a:p>
          <a:p>
            <a:pPr algn="ctr">
              <a:lnSpc>
                <a:spcPts val="8320"/>
              </a:lnSpc>
            </a:pPr>
            <a:r>
              <a:rPr lang="en-US" sz="6400" u="none" spc="-192">
                <a:solidFill>
                  <a:srgbClr val="111B1E"/>
                </a:solidFill>
                <a:latin typeface="Cormorant Garamond Light Bold"/>
              </a:rPr>
              <a:t>Usable as a commodity to pay for legal services?</a:t>
            </a:r>
          </a:p>
          <a:p>
            <a:pPr algn="ctr">
              <a:lnSpc>
                <a:spcPts val="8320"/>
              </a:lnSpc>
            </a:pPr>
            <a:r>
              <a:rPr lang="en-US" sz="6400" u="none" spc="-192">
                <a:solidFill>
                  <a:srgbClr val="111B1E"/>
                </a:solidFill>
                <a:latin typeface="Cormorant Garamond Light Bold"/>
              </a:rPr>
              <a:t>Creates issues, particularly around good practice and ethics</a:t>
            </a:r>
          </a:p>
        </p:txBody>
      </p:sp>
      <p:sp>
        <p:nvSpPr>
          <p:cNvPr id="3" name="TextBox 3"/>
          <p:cNvSpPr txBox="1"/>
          <p:nvPr/>
        </p:nvSpPr>
        <p:spPr>
          <a:xfrm>
            <a:off x="1028700" y="981075"/>
            <a:ext cx="9254876" cy="413385"/>
          </a:xfrm>
          <a:prstGeom prst="rect">
            <a:avLst/>
          </a:prstGeom>
        </p:spPr>
        <p:txBody>
          <a:bodyPr lIns="0" tIns="0" rIns="0" bIns="0" rtlCol="0" anchor="t">
            <a:spAutoFit/>
          </a:bodyPr>
          <a:lstStyle/>
          <a:p>
            <a:pPr marL="0" lvl="0" indent="0" algn="l">
              <a:lnSpc>
                <a:spcPts val="3359"/>
              </a:lnSpc>
              <a:spcBef>
                <a:spcPct val="0"/>
              </a:spcBef>
            </a:pPr>
            <a:r>
              <a:rPr lang="en-US" sz="2400" spc="240">
                <a:solidFill>
                  <a:srgbClr val="111B1E"/>
                </a:solidFill>
                <a:latin typeface="Muli Regular"/>
              </a:rPr>
              <a:t>KEY CONSIDERATIONS OF CRYPTOCURRENCY</a:t>
            </a:r>
          </a:p>
        </p:txBody>
      </p:sp>
      <p:grpSp>
        <p:nvGrpSpPr>
          <p:cNvPr id="4" name="Group 4"/>
          <p:cNvGrpSpPr/>
          <p:nvPr/>
        </p:nvGrpSpPr>
        <p:grpSpPr>
          <a:xfrm>
            <a:off x="16740560" y="1133081"/>
            <a:ext cx="518740" cy="149378"/>
            <a:chOff x="0" y="0"/>
            <a:chExt cx="1764111" cy="508000"/>
          </a:xfrm>
        </p:grpSpPr>
        <p:sp>
          <p:nvSpPr>
            <p:cNvPr id="5" name="Freeform 5"/>
            <p:cNvSpPr/>
            <p:nvPr/>
          </p:nvSpPr>
          <p:spPr>
            <a:xfrm>
              <a:off x="0" y="215900"/>
              <a:ext cx="1468201" cy="76200"/>
            </a:xfrm>
            <a:custGeom>
              <a:avLst/>
              <a:gdLst/>
              <a:ahLst/>
              <a:cxnLst/>
              <a:rect l="l" t="t" r="r" b="b"/>
              <a:pathLst>
                <a:path w="1468201" h="76200">
                  <a:moveTo>
                    <a:pt x="0" y="0"/>
                  </a:moveTo>
                  <a:lnTo>
                    <a:pt x="1468201" y="0"/>
                  </a:lnTo>
                  <a:lnTo>
                    <a:pt x="1468201" y="76200"/>
                  </a:lnTo>
                  <a:lnTo>
                    <a:pt x="0" y="76200"/>
                  </a:lnTo>
                  <a:close/>
                </a:path>
              </a:pathLst>
            </a:custGeom>
            <a:solidFill>
              <a:srgbClr val="111B1E"/>
            </a:solidFill>
          </p:spPr>
        </p:sp>
        <p:sp>
          <p:nvSpPr>
            <p:cNvPr id="6" name="Freeform 6"/>
            <p:cNvSpPr/>
            <p:nvPr/>
          </p:nvSpPr>
          <p:spPr>
            <a:xfrm>
              <a:off x="1389461" y="1270"/>
              <a:ext cx="374650" cy="505460"/>
            </a:xfrm>
            <a:custGeom>
              <a:avLst/>
              <a:gdLst/>
              <a:ahLst/>
              <a:cxnLst/>
              <a:rect l="l" t="t" r="r" b="b"/>
              <a:pathLst>
                <a:path w="374650" h="505460">
                  <a:moveTo>
                    <a:pt x="0" y="505460"/>
                  </a:moveTo>
                  <a:lnTo>
                    <a:pt x="0" y="0"/>
                  </a:lnTo>
                  <a:lnTo>
                    <a:pt x="374650" y="252730"/>
                  </a:lnTo>
                  <a:close/>
                </a:path>
              </a:pathLst>
            </a:custGeom>
            <a:solidFill>
              <a:srgbClr val="111B1E"/>
            </a:solidFill>
          </p:spPr>
        </p:sp>
      </p:grpSp>
      <p:sp>
        <p:nvSpPr>
          <p:cNvPr id="7" name="TextBox 7"/>
          <p:cNvSpPr txBox="1"/>
          <p:nvPr/>
        </p:nvSpPr>
        <p:spPr>
          <a:xfrm>
            <a:off x="15949051" y="9049703"/>
            <a:ext cx="1310249" cy="358140"/>
          </a:xfrm>
          <a:prstGeom prst="rect">
            <a:avLst/>
          </a:prstGeom>
        </p:spPr>
        <p:txBody>
          <a:bodyPr lIns="0" tIns="0" rIns="0" bIns="0" rtlCol="0" anchor="t">
            <a:spAutoFit/>
          </a:bodyPr>
          <a:lstStyle/>
          <a:p>
            <a:pPr marL="0" lvl="0" indent="0" algn="r">
              <a:lnSpc>
                <a:spcPts val="2940"/>
              </a:lnSpc>
              <a:spcBef>
                <a:spcPct val="0"/>
              </a:spcBef>
            </a:pPr>
            <a:r>
              <a:rPr lang="en-US" sz="2100" spc="105">
                <a:solidFill>
                  <a:srgbClr val="111B1E"/>
                </a:solidFill>
                <a:latin typeface="Muli Regular"/>
              </a:rPr>
              <a:t>06</a:t>
            </a:r>
          </a:p>
        </p:txBody>
      </p:sp>
      <p:sp>
        <p:nvSpPr>
          <p:cNvPr id="8" name="AutoShape 8"/>
          <p:cNvSpPr/>
          <p:nvPr/>
        </p:nvSpPr>
        <p:spPr>
          <a:xfrm>
            <a:off x="1028700" y="9248775"/>
            <a:ext cx="14720343" cy="9525"/>
          </a:xfrm>
          <a:prstGeom prst="rect">
            <a:avLst/>
          </a:prstGeom>
          <a:solidFill>
            <a:srgbClr val="111B1E"/>
          </a:solidFill>
        </p:spPr>
      </p:sp>
      <p:pic>
        <p:nvPicPr>
          <p:cNvPr id="9" name="Picture 9"/>
          <p:cNvPicPr>
            <a:picLocks noChangeAspect="1"/>
          </p:cNvPicPr>
          <p:nvPr/>
        </p:nvPicPr>
        <p:blipFill>
          <a:blip r:embed="rId2"/>
          <a:srcRect/>
          <a:stretch>
            <a:fillRect/>
          </a:stretch>
        </p:blipFill>
        <p:spPr>
          <a:xfrm>
            <a:off x="1028700" y="9407842"/>
            <a:ext cx="4389816" cy="4115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EBE5"/>
        </a:solidFill>
        <a:effectLst/>
      </p:bgPr>
    </p:bg>
    <p:spTree>
      <p:nvGrpSpPr>
        <p:cNvPr id="1" name=""/>
        <p:cNvGrpSpPr/>
        <p:nvPr/>
      </p:nvGrpSpPr>
      <p:grpSpPr>
        <a:xfrm>
          <a:off x="0" y="0"/>
          <a:ext cx="0" cy="0"/>
          <a:chOff x="0" y="0"/>
          <a:chExt cx="0" cy="0"/>
        </a:xfrm>
      </p:grpSpPr>
      <p:sp>
        <p:nvSpPr>
          <p:cNvPr id="2" name="TextBox 2"/>
          <p:cNvSpPr txBox="1"/>
          <p:nvPr/>
        </p:nvSpPr>
        <p:spPr>
          <a:xfrm>
            <a:off x="971550" y="949129"/>
            <a:ext cx="10504840" cy="1476375"/>
          </a:xfrm>
          <a:prstGeom prst="rect">
            <a:avLst/>
          </a:prstGeom>
        </p:spPr>
        <p:txBody>
          <a:bodyPr lIns="0" tIns="0" rIns="0" bIns="0" rtlCol="0" anchor="t">
            <a:spAutoFit/>
          </a:bodyPr>
          <a:lstStyle/>
          <a:p>
            <a:pPr>
              <a:lnSpc>
                <a:spcPts val="11000"/>
              </a:lnSpc>
            </a:pPr>
            <a:r>
              <a:rPr lang="en-US" sz="11000" spc="-330">
                <a:solidFill>
                  <a:srgbClr val="111B1E"/>
                </a:solidFill>
                <a:latin typeface="Cormorant Garamond Light"/>
              </a:rPr>
              <a:t>Necessity or Desire?</a:t>
            </a:r>
          </a:p>
        </p:txBody>
      </p:sp>
      <p:sp>
        <p:nvSpPr>
          <p:cNvPr id="3" name="TextBox 3"/>
          <p:cNvSpPr txBox="1"/>
          <p:nvPr/>
        </p:nvSpPr>
        <p:spPr>
          <a:xfrm>
            <a:off x="15949051" y="9049703"/>
            <a:ext cx="1310249" cy="358140"/>
          </a:xfrm>
          <a:prstGeom prst="rect">
            <a:avLst/>
          </a:prstGeom>
        </p:spPr>
        <p:txBody>
          <a:bodyPr lIns="0" tIns="0" rIns="0" bIns="0" rtlCol="0" anchor="t">
            <a:spAutoFit/>
          </a:bodyPr>
          <a:lstStyle/>
          <a:p>
            <a:pPr marL="0" lvl="0" indent="0" algn="r">
              <a:lnSpc>
                <a:spcPts val="2940"/>
              </a:lnSpc>
              <a:spcBef>
                <a:spcPct val="0"/>
              </a:spcBef>
            </a:pPr>
            <a:r>
              <a:rPr lang="en-US" sz="2100" spc="105">
                <a:solidFill>
                  <a:srgbClr val="111B1E"/>
                </a:solidFill>
                <a:latin typeface="Muli Regular"/>
              </a:rPr>
              <a:t>07</a:t>
            </a:r>
          </a:p>
        </p:txBody>
      </p:sp>
      <p:grpSp>
        <p:nvGrpSpPr>
          <p:cNvPr id="4" name="Group 4"/>
          <p:cNvGrpSpPr/>
          <p:nvPr/>
        </p:nvGrpSpPr>
        <p:grpSpPr>
          <a:xfrm>
            <a:off x="16740560" y="1133081"/>
            <a:ext cx="518740" cy="149378"/>
            <a:chOff x="0" y="0"/>
            <a:chExt cx="1764111" cy="508000"/>
          </a:xfrm>
        </p:grpSpPr>
        <p:sp>
          <p:nvSpPr>
            <p:cNvPr id="5" name="Freeform 5"/>
            <p:cNvSpPr/>
            <p:nvPr/>
          </p:nvSpPr>
          <p:spPr>
            <a:xfrm>
              <a:off x="0" y="215900"/>
              <a:ext cx="1468201" cy="76200"/>
            </a:xfrm>
            <a:custGeom>
              <a:avLst/>
              <a:gdLst/>
              <a:ahLst/>
              <a:cxnLst/>
              <a:rect l="l" t="t" r="r" b="b"/>
              <a:pathLst>
                <a:path w="1468201" h="76200">
                  <a:moveTo>
                    <a:pt x="0" y="0"/>
                  </a:moveTo>
                  <a:lnTo>
                    <a:pt x="1468201" y="0"/>
                  </a:lnTo>
                  <a:lnTo>
                    <a:pt x="1468201" y="76200"/>
                  </a:lnTo>
                  <a:lnTo>
                    <a:pt x="0" y="76200"/>
                  </a:lnTo>
                  <a:close/>
                </a:path>
              </a:pathLst>
            </a:custGeom>
            <a:solidFill>
              <a:srgbClr val="111B1E"/>
            </a:solidFill>
          </p:spPr>
        </p:sp>
        <p:sp>
          <p:nvSpPr>
            <p:cNvPr id="6" name="Freeform 6"/>
            <p:cNvSpPr/>
            <p:nvPr/>
          </p:nvSpPr>
          <p:spPr>
            <a:xfrm>
              <a:off x="1389461" y="1270"/>
              <a:ext cx="374650" cy="505460"/>
            </a:xfrm>
            <a:custGeom>
              <a:avLst/>
              <a:gdLst/>
              <a:ahLst/>
              <a:cxnLst/>
              <a:rect l="l" t="t" r="r" b="b"/>
              <a:pathLst>
                <a:path w="374650" h="505460">
                  <a:moveTo>
                    <a:pt x="0" y="505460"/>
                  </a:moveTo>
                  <a:lnTo>
                    <a:pt x="0" y="0"/>
                  </a:lnTo>
                  <a:lnTo>
                    <a:pt x="374650" y="252730"/>
                  </a:lnTo>
                  <a:close/>
                </a:path>
              </a:pathLst>
            </a:custGeom>
            <a:solidFill>
              <a:srgbClr val="111B1E"/>
            </a:solidFill>
          </p:spPr>
        </p:sp>
      </p:grpSp>
      <p:sp>
        <p:nvSpPr>
          <p:cNvPr id="7" name="TextBox 7"/>
          <p:cNvSpPr txBox="1"/>
          <p:nvPr/>
        </p:nvSpPr>
        <p:spPr>
          <a:xfrm>
            <a:off x="1028700" y="4505025"/>
            <a:ext cx="9889069" cy="4535805"/>
          </a:xfrm>
          <a:prstGeom prst="rect">
            <a:avLst/>
          </a:prstGeom>
        </p:spPr>
        <p:txBody>
          <a:bodyPr lIns="0" tIns="0" rIns="0" bIns="0" rtlCol="0" anchor="t">
            <a:spAutoFit/>
          </a:bodyPr>
          <a:lstStyle/>
          <a:p>
            <a:pPr marL="647700" lvl="1" indent="-323850">
              <a:lnSpc>
                <a:spcPts val="4800"/>
              </a:lnSpc>
              <a:buFont typeface="Arial"/>
              <a:buChar char="•"/>
            </a:pPr>
            <a:r>
              <a:rPr lang="en-US" sz="3000" spc="60">
                <a:solidFill>
                  <a:srgbClr val="111B1E"/>
                </a:solidFill>
                <a:latin typeface="Cormorant Garamond Medium"/>
              </a:rPr>
              <a:t>Legal funding order expressed in cryptocurrency received​</a:t>
            </a:r>
          </a:p>
          <a:p>
            <a:pPr marL="647700" lvl="1" indent="-323850">
              <a:lnSpc>
                <a:spcPts val="4800"/>
              </a:lnSpc>
              <a:buFont typeface="Arial"/>
              <a:buChar char="•"/>
            </a:pPr>
            <a:r>
              <a:rPr lang="en-US" sz="3000" spc="60">
                <a:solidFill>
                  <a:srgbClr val="111B1E"/>
                </a:solidFill>
                <a:latin typeface="Cormorant Garamond Medium"/>
              </a:rPr>
              <a:t>Represented cleanest way of satisfying client’s legal funding need​</a:t>
            </a:r>
          </a:p>
          <a:p>
            <a:pPr marL="647700" lvl="1" indent="-323850">
              <a:lnSpc>
                <a:spcPts val="5970"/>
              </a:lnSpc>
              <a:buFont typeface="Arial"/>
              <a:buChar char="•"/>
            </a:pPr>
            <a:r>
              <a:rPr lang="en-US" sz="3000" spc="60">
                <a:solidFill>
                  <a:srgbClr val="111B1E"/>
                </a:solidFill>
                <a:latin typeface="Cormorant Garamond Medium"/>
              </a:rPr>
              <a:t>Balance a party wanting to pay in cryptocurrency vs. it being the only available means to meet the need​</a:t>
            </a:r>
          </a:p>
          <a:p>
            <a:pPr marL="647700" lvl="1" indent="-323850">
              <a:lnSpc>
                <a:spcPts val="4800"/>
              </a:lnSpc>
              <a:buFont typeface="Arial"/>
              <a:buChar char="•"/>
            </a:pPr>
            <a:r>
              <a:rPr lang="en-US" sz="3000" spc="60">
                <a:solidFill>
                  <a:srgbClr val="111B1E"/>
                </a:solidFill>
                <a:latin typeface="Cormorant Garamond Medium"/>
              </a:rPr>
              <a:t>Increasingly relevant point of practice to consider​</a:t>
            </a:r>
          </a:p>
          <a:p>
            <a:pPr>
              <a:lnSpc>
                <a:spcPts val="4800"/>
              </a:lnSpc>
            </a:pPr>
            <a:endParaRPr lang="en-US" sz="3000" spc="60">
              <a:solidFill>
                <a:srgbClr val="111B1E"/>
              </a:solidFill>
              <a:latin typeface="Cormorant Garamond Medium"/>
            </a:endParaRPr>
          </a:p>
        </p:txBody>
      </p:sp>
      <p:sp>
        <p:nvSpPr>
          <p:cNvPr id="8" name="AutoShape 8"/>
          <p:cNvSpPr/>
          <p:nvPr/>
        </p:nvSpPr>
        <p:spPr>
          <a:xfrm>
            <a:off x="1028700" y="9248775"/>
            <a:ext cx="14720343" cy="9525"/>
          </a:xfrm>
          <a:prstGeom prst="rect">
            <a:avLst/>
          </a:prstGeom>
          <a:solidFill>
            <a:srgbClr val="111B1E"/>
          </a:solidFill>
        </p:spPr>
      </p:sp>
      <p:pic>
        <p:nvPicPr>
          <p:cNvPr id="9" name="Picture 9"/>
          <p:cNvPicPr>
            <a:picLocks noChangeAspect="1"/>
          </p:cNvPicPr>
          <p:nvPr/>
        </p:nvPicPr>
        <p:blipFill>
          <a:blip r:embed="rId2"/>
          <a:srcRect l="24104" r="24104"/>
          <a:stretch>
            <a:fillRect/>
          </a:stretch>
        </p:blipFill>
        <p:spPr>
          <a:xfrm>
            <a:off x="11572953" y="4628850"/>
            <a:ext cx="4176089" cy="3977855"/>
          </a:xfrm>
          <a:prstGeom prst="rect">
            <a:avLst/>
          </a:prstGeom>
        </p:spPr>
      </p:pic>
      <p:pic>
        <p:nvPicPr>
          <p:cNvPr id="10" name="Picture 10"/>
          <p:cNvPicPr>
            <a:picLocks noChangeAspect="1"/>
          </p:cNvPicPr>
          <p:nvPr/>
        </p:nvPicPr>
        <p:blipFill>
          <a:blip r:embed="rId3"/>
          <a:srcRect/>
          <a:stretch>
            <a:fillRect/>
          </a:stretch>
        </p:blipFill>
        <p:spPr>
          <a:xfrm>
            <a:off x="1028700" y="9407842"/>
            <a:ext cx="4389816" cy="41154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EBE5"/>
        </a:solidFill>
        <a:effectLst/>
      </p:bgPr>
    </p:bg>
    <p:spTree>
      <p:nvGrpSpPr>
        <p:cNvPr id="1" name=""/>
        <p:cNvGrpSpPr/>
        <p:nvPr/>
      </p:nvGrpSpPr>
      <p:grpSpPr>
        <a:xfrm>
          <a:off x="0" y="0"/>
          <a:ext cx="0" cy="0"/>
          <a:chOff x="0" y="0"/>
          <a:chExt cx="0" cy="0"/>
        </a:xfrm>
      </p:grpSpPr>
      <p:sp>
        <p:nvSpPr>
          <p:cNvPr id="2" name="TextBox 2"/>
          <p:cNvSpPr txBox="1"/>
          <p:nvPr/>
        </p:nvSpPr>
        <p:spPr>
          <a:xfrm>
            <a:off x="2649862" y="2809875"/>
            <a:ext cx="12988277" cy="4600575"/>
          </a:xfrm>
          <a:prstGeom prst="rect">
            <a:avLst/>
          </a:prstGeom>
        </p:spPr>
        <p:txBody>
          <a:bodyPr lIns="0" tIns="0" rIns="0" bIns="0" rtlCol="0" anchor="t">
            <a:spAutoFit/>
          </a:bodyPr>
          <a:lstStyle/>
          <a:p>
            <a:pPr algn="ctr">
              <a:lnSpc>
                <a:spcPts val="9100"/>
              </a:lnSpc>
            </a:pPr>
            <a:r>
              <a:rPr lang="en-US" sz="7000" spc="-210">
                <a:solidFill>
                  <a:srgbClr val="111B1E"/>
                </a:solidFill>
                <a:latin typeface="Cormorant Garamond Light Bold"/>
              </a:rPr>
              <a:t>Cryptocurrency ever fluctuating</a:t>
            </a:r>
          </a:p>
          <a:p>
            <a:pPr algn="ctr">
              <a:lnSpc>
                <a:spcPts val="9100"/>
              </a:lnSpc>
            </a:pPr>
            <a:r>
              <a:rPr lang="en-US" sz="7000" u="none" spc="-210">
                <a:solidFill>
                  <a:srgbClr val="111B1E"/>
                </a:solidFill>
                <a:latin typeface="Cormorant Garamond Light Bold"/>
              </a:rPr>
              <a:t>Referable only to fiat currency comparison</a:t>
            </a:r>
          </a:p>
          <a:p>
            <a:pPr algn="ctr">
              <a:lnSpc>
                <a:spcPts val="9100"/>
              </a:lnSpc>
            </a:pPr>
            <a:r>
              <a:rPr lang="en-US" sz="7000" u="none" spc="-210">
                <a:solidFill>
                  <a:srgbClr val="111B1E"/>
                </a:solidFill>
                <a:latin typeface="Cormorant Garamond Light Bold"/>
              </a:rPr>
              <a:t>Is it using past to dictate future?</a:t>
            </a:r>
          </a:p>
        </p:txBody>
      </p:sp>
      <p:sp>
        <p:nvSpPr>
          <p:cNvPr id="3" name="TextBox 3"/>
          <p:cNvSpPr txBox="1"/>
          <p:nvPr/>
        </p:nvSpPr>
        <p:spPr>
          <a:xfrm>
            <a:off x="1028700" y="981075"/>
            <a:ext cx="9254876" cy="413385"/>
          </a:xfrm>
          <a:prstGeom prst="rect">
            <a:avLst/>
          </a:prstGeom>
        </p:spPr>
        <p:txBody>
          <a:bodyPr lIns="0" tIns="0" rIns="0" bIns="0" rtlCol="0" anchor="t">
            <a:spAutoFit/>
          </a:bodyPr>
          <a:lstStyle/>
          <a:p>
            <a:pPr marL="0" lvl="0" indent="0" algn="l">
              <a:lnSpc>
                <a:spcPts val="3359"/>
              </a:lnSpc>
              <a:spcBef>
                <a:spcPct val="0"/>
              </a:spcBef>
            </a:pPr>
            <a:r>
              <a:rPr lang="en-US" sz="2400" spc="240">
                <a:solidFill>
                  <a:srgbClr val="111B1E"/>
                </a:solidFill>
                <a:latin typeface="Muli Regular"/>
              </a:rPr>
              <a:t>CRYPTOCURRENCY FLUCTUATIONS</a:t>
            </a:r>
          </a:p>
        </p:txBody>
      </p:sp>
      <p:grpSp>
        <p:nvGrpSpPr>
          <p:cNvPr id="4" name="Group 4"/>
          <p:cNvGrpSpPr/>
          <p:nvPr/>
        </p:nvGrpSpPr>
        <p:grpSpPr>
          <a:xfrm>
            <a:off x="16740560" y="1133081"/>
            <a:ext cx="518740" cy="149378"/>
            <a:chOff x="0" y="0"/>
            <a:chExt cx="1764111" cy="508000"/>
          </a:xfrm>
        </p:grpSpPr>
        <p:sp>
          <p:nvSpPr>
            <p:cNvPr id="5" name="Freeform 5"/>
            <p:cNvSpPr/>
            <p:nvPr/>
          </p:nvSpPr>
          <p:spPr>
            <a:xfrm>
              <a:off x="0" y="215900"/>
              <a:ext cx="1468201" cy="76200"/>
            </a:xfrm>
            <a:custGeom>
              <a:avLst/>
              <a:gdLst/>
              <a:ahLst/>
              <a:cxnLst/>
              <a:rect l="l" t="t" r="r" b="b"/>
              <a:pathLst>
                <a:path w="1468201" h="76200">
                  <a:moveTo>
                    <a:pt x="0" y="0"/>
                  </a:moveTo>
                  <a:lnTo>
                    <a:pt x="1468201" y="0"/>
                  </a:lnTo>
                  <a:lnTo>
                    <a:pt x="1468201" y="76200"/>
                  </a:lnTo>
                  <a:lnTo>
                    <a:pt x="0" y="76200"/>
                  </a:lnTo>
                  <a:close/>
                </a:path>
              </a:pathLst>
            </a:custGeom>
            <a:solidFill>
              <a:srgbClr val="111B1E"/>
            </a:solidFill>
          </p:spPr>
        </p:sp>
        <p:sp>
          <p:nvSpPr>
            <p:cNvPr id="6" name="Freeform 6"/>
            <p:cNvSpPr/>
            <p:nvPr/>
          </p:nvSpPr>
          <p:spPr>
            <a:xfrm>
              <a:off x="1389461" y="1270"/>
              <a:ext cx="374650" cy="505460"/>
            </a:xfrm>
            <a:custGeom>
              <a:avLst/>
              <a:gdLst/>
              <a:ahLst/>
              <a:cxnLst/>
              <a:rect l="l" t="t" r="r" b="b"/>
              <a:pathLst>
                <a:path w="374650" h="505460">
                  <a:moveTo>
                    <a:pt x="0" y="505460"/>
                  </a:moveTo>
                  <a:lnTo>
                    <a:pt x="0" y="0"/>
                  </a:lnTo>
                  <a:lnTo>
                    <a:pt x="374650" y="252730"/>
                  </a:lnTo>
                  <a:close/>
                </a:path>
              </a:pathLst>
            </a:custGeom>
            <a:solidFill>
              <a:srgbClr val="111B1E"/>
            </a:solidFill>
          </p:spPr>
        </p:sp>
      </p:grpSp>
      <p:sp>
        <p:nvSpPr>
          <p:cNvPr id="7" name="TextBox 7"/>
          <p:cNvSpPr txBox="1"/>
          <p:nvPr/>
        </p:nvSpPr>
        <p:spPr>
          <a:xfrm>
            <a:off x="15949051" y="9049703"/>
            <a:ext cx="1310249" cy="358140"/>
          </a:xfrm>
          <a:prstGeom prst="rect">
            <a:avLst/>
          </a:prstGeom>
        </p:spPr>
        <p:txBody>
          <a:bodyPr lIns="0" tIns="0" rIns="0" bIns="0" rtlCol="0" anchor="t">
            <a:spAutoFit/>
          </a:bodyPr>
          <a:lstStyle/>
          <a:p>
            <a:pPr marL="0" lvl="0" indent="0" algn="r">
              <a:lnSpc>
                <a:spcPts val="2940"/>
              </a:lnSpc>
              <a:spcBef>
                <a:spcPct val="0"/>
              </a:spcBef>
            </a:pPr>
            <a:r>
              <a:rPr lang="en-US" sz="2100" u="none" spc="105">
                <a:solidFill>
                  <a:srgbClr val="111B1E"/>
                </a:solidFill>
                <a:latin typeface="Muli Regular"/>
              </a:rPr>
              <a:t>08</a:t>
            </a:r>
          </a:p>
        </p:txBody>
      </p:sp>
      <p:sp>
        <p:nvSpPr>
          <p:cNvPr id="8" name="AutoShape 8"/>
          <p:cNvSpPr/>
          <p:nvPr/>
        </p:nvSpPr>
        <p:spPr>
          <a:xfrm>
            <a:off x="1028700" y="9248775"/>
            <a:ext cx="14720343" cy="9525"/>
          </a:xfrm>
          <a:prstGeom prst="rect">
            <a:avLst/>
          </a:prstGeom>
          <a:solidFill>
            <a:srgbClr val="111B1E"/>
          </a:solidFill>
        </p:spPr>
      </p:sp>
      <p:pic>
        <p:nvPicPr>
          <p:cNvPr id="9" name="Picture 9"/>
          <p:cNvPicPr>
            <a:picLocks noChangeAspect="1"/>
          </p:cNvPicPr>
          <p:nvPr/>
        </p:nvPicPr>
        <p:blipFill>
          <a:blip r:embed="rId2"/>
          <a:srcRect/>
          <a:stretch>
            <a:fillRect/>
          </a:stretch>
        </p:blipFill>
        <p:spPr>
          <a:xfrm>
            <a:off x="1028700" y="9407842"/>
            <a:ext cx="4389816" cy="41154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EBE5"/>
        </a:solidFill>
        <a:effectLst/>
      </p:bgPr>
    </p:bg>
    <p:spTree>
      <p:nvGrpSpPr>
        <p:cNvPr id="1" name=""/>
        <p:cNvGrpSpPr/>
        <p:nvPr/>
      </p:nvGrpSpPr>
      <p:grpSpPr>
        <a:xfrm>
          <a:off x="0" y="0"/>
          <a:ext cx="0" cy="0"/>
          <a:chOff x="0" y="0"/>
          <a:chExt cx="0" cy="0"/>
        </a:xfrm>
      </p:grpSpPr>
      <p:grpSp>
        <p:nvGrpSpPr>
          <p:cNvPr id="2" name="Group 2"/>
          <p:cNvGrpSpPr/>
          <p:nvPr/>
        </p:nvGrpSpPr>
        <p:grpSpPr>
          <a:xfrm>
            <a:off x="16740560" y="1133081"/>
            <a:ext cx="518740" cy="149378"/>
            <a:chOff x="0" y="0"/>
            <a:chExt cx="1764111" cy="508000"/>
          </a:xfrm>
        </p:grpSpPr>
        <p:sp>
          <p:nvSpPr>
            <p:cNvPr id="3" name="Freeform 3"/>
            <p:cNvSpPr/>
            <p:nvPr/>
          </p:nvSpPr>
          <p:spPr>
            <a:xfrm>
              <a:off x="0" y="215900"/>
              <a:ext cx="1468201" cy="76200"/>
            </a:xfrm>
            <a:custGeom>
              <a:avLst/>
              <a:gdLst/>
              <a:ahLst/>
              <a:cxnLst/>
              <a:rect l="l" t="t" r="r" b="b"/>
              <a:pathLst>
                <a:path w="1468201" h="76200">
                  <a:moveTo>
                    <a:pt x="0" y="0"/>
                  </a:moveTo>
                  <a:lnTo>
                    <a:pt x="1468201" y="0"/>
                  </a:lnTo>
                  <a:lnTo>
                    <a:pt x="1468201" y="76200"/>
                  </a:lnTo>
                  <a:lnTo>
                    <a:pt x="0" y="76200"/>
                  </a:lnTo>
                  <a:close/>
                </a:path>
              </a:pathLst>
            </a:custGeom>
            <a:solidFill>
              <a:srgbClr val="111B1E"/>
            </a:solidFill>
          </p:spPr>
        </p:sp>
        <p:sp>
          <p:nvSpPr>
            <p:cNvPr id="4" name="Freeform 4"/>
            <p:cNvSpPr/>
            <p:nvPr/>
          </p:nvSpPr>
          <p:spPr>
            <a:xfrm>
              <a:off x="1389461" y="1270"/>
              <a:ext cx="374650" cy="505460"/>
            </a:xfrm>
            <a:custGeom>
              <a:avLst/>
              <a:gdLst/>
              <a:ahLst/>
              <a:cxnLst/>
              <a:rect l="l" t="t" r="r" b="b"/>
              <a:pathLst>
                <a:path w="374650" h="505460">
                  <a:moveTo>
                    <a:pt x="0" y="505460"/>
                  </a:moveTo>
                  <a:lnTo>
                    <a:pt x="0" y="0"/>
                  </a:lnTo>
                  <a:lnTo>
                    <a:pt x="374650" y="252730"/>
                  </a:lnTo>
                  <a:close/>
                </a:path>
              </a:pathLst>
            </a:custGeom>
            <a:solidFill>
              <a:srgbClr val="111B1E"/>
            </a:solidFill>
          </p:spPr>
        </p:sp>
      </p:grpSp>
      <p:sp>
        <p:nvSpPr>
          <p:cNvPr id="5" name="AutoShape 5"/>
          <p:cNvSpPr/>
          <p:nvPr/>
        </p:nvSpPr>
        <p:spPr>
          <a:xfrm>
            <a:off x="1028700" y="9248775"/>
            <a:ext cx="14720343" cy="9525"/>
          </a:xfrm>
          <a:prstGeom prst="rect">
            <a:avLst/>
          </a:prstGeom>
          <a:solidFill>
            <a:srgbClr val="111B1E"/>
          </a:solidFill>
        </p:spPr>
      </p:sp>
      <p:sp>
        <p:nvSpPr>
          <p:cNvPr id="6" name="TextBox 6"/>
          <p:cNvSpPr txBox="1"/>
          <p:nvPr/>
        </p:nvSpPr>
        <p:spPr>
          <a:xfrm>
            <a:off x="1927398" y="1786748"/>
            <a:ext cx="14021653" cy="1476375"/>
          </a:xfrm>
          <a:prstGeom prst="rect">
            <a:avLst/>
          </a:prstGeom>
        </p:spPr>
        <p:txBody>
          <a:bodyPr lIns="0" tIns="0" rIns="0" bIns="0" rtlCol="0" anchor="t">
            <a:spAutoFit/>
          </a:bodyPr>
          <a:lstStyle/>
          <a:p>
            <a:pPr algn="ctr">
              <a:lnSpc>
                <a:spcPts val="11000"/>
              </a:lnSpc>
            </a:pPr>
            <a:r>
              <a:rPr lang="en-US" sz="11000" spc="-330">
                <a:solidFill>
                  <a:srgbClr val="111B1E"/>
                </a:solidFill>
                <a:latin typeface="Cormorant Garamond Light"/>
              </a:rPr>
              <a:t>Bitcoin vs GBP</a:t>
            </a:r>
          </a:p>
        </p:txBody>
      </p:sp>
      <p:sp>
        <p:nvSpPr>
          <p:cNvPr id="7" name="TextBox 7"/>
          <p:cNvSpPr txBox="1"/>
          <p:nvPr/>
        </p:nvSpPr>
        <p:spPr>
          <a:xfrm>
            <a:off x="15949051" y="9049703"/>
            <a:ext cx="1310249" cy="358140"/>
          </a:xfrm>
          <a:prstGeom prst="rect">
            <a:avLst/>
          </a:prstGeom>
        </p:spPr>
        <p:txBody>
          <a:bodyPr lIns="0" tIns="0" rIns="0" bIns="0" rtlCol="0" anchor="t">
            <a:spAutoFit/>
          </a:bodyPr>
          <a:lstStyle/>
          <a:p>
            <a:pPr marL="0" lvl="0" indent="0" algn="r">
              <a:lnSpc>
                <a:spcPts val="2940"/>
              </a:lnSpc>
              <a:spcBef>
                <a:spcPct val="0"/>
              </a:spcBef>
            </a:pPr>
            <a:r>
              <a:rPr lang="en-US" sz="2100" spc="105">
                <a:solidFill>
                  <a:srgbClr val="111B1E"/>
                </a:solidFill>
                <a:latin typeface="Muli Regular"/>
              </a:rPr>
              <a:t>09</a:t>
            </a:r>
          </a:p>
        </p:txBody>
      </p:sp>
      <p:grpSp>
        <p:nvGrpSpPr>
          <p:cNvPr id="8" name="Group 8"/>
          <p:cNvGrpSpPr/>
          <p:nvPr/>
        </p:nvGrpSpPr>
        <p:grpSpPr>
          <a:xfrm>
            <a:off x="3318745" y="5143500"/>
            <a:ext cx="2137830" cy="1161460"/>
            <a:chOff x="0" y="0"/>
            <a:chExt cx="2850440" cy="1548614"/>
          </a:xfrm>
        </p:grpSpPr>
        <p:sp>
          <p:nvSpPr>
            <p:cNvPr id="9" name="TextBox 9"/>
            <p:cNvSpPr txBox="1"/>
            <p:nvPr/>
          </p:nvSpPr>
          <p:spPr>
            <a:xfrm>
              <a:off x="0" y="1175869"/>
              <a:ext cx="2850440" cy="372745"/>
            </a:xfrm>
            <a:prstGeom prst="rect">
              <a:avLst/>
            </a:prstGeom>
          </p:spPr>
          <p:txBody>
            <a:bodyPr lIns="0" tIns="0" rIns="0" bIns="0" rtlCol="0" anchor="t">
              <a:spAutoFit/>
            </a:bodyPr>
            <a:lstStyle/>
            <a:p>
              <a:pPr algn="ctr">
                <a:lnSpc>
                  <a:spcPts val="2560"/>
                </a:lnSpc>
              </a:pPr>
              <a:r>
                <a:rPr lang="en-US" sz="1600" spc="32">
                  <a:solidFill>
                    <a:srgbClr val="111B1E"/>
                  </a:solidFill>
                  <a:latin typeface="Muli Regular"/>
                </a:rPr>
                <a:t>Down 1.34%</a:t>
              </a:r>
            </a:p>
          </p:txBody>
        </p:sp>
        <p:sp>
          <p:nvSpPr>
            <p:cNvPr id="10" name="TextBox 10"/>
            <p:cNvSpPr txBox="1"/>
            <p:nvPr/>
          </p:nvSpPr>
          <p:spPr>
            <a:xfrm>
              <a:off x="0" y="-57150"/>
              <a:ext cx="2850440" cy="626110"/>
            </a:xfrm>
            <a:prstGeom prst="rect">
              <a:avLst/>
            </a:prstGeom>
          </p:spPr>
          <p:txBody>
            <a:bodyPr lIns="0" tIns="0" rIns="0" bIns="0" rtlCol="0" anchor="t">
              <a:spAutoFit/>
            </a:bodyPr>
            <a:lstStyle/>
            <a:p>
              <a:pPr algn="ctr">
                <a:lnSpc>
                  <a:spcPts val="3919"/>
                </a:lnSpc>
                <a:spcBef>
                  <a:spcPct val="0"/>
                </a:spcBef>
              </a:pPr>
              <a:r>
                <a:rPr lang="en-US" sz="2800" spc="-28">
                  <a:solidFill>
                    <a:srgbClr val="111B1E"/>
                  </a:solidFill>
                  <a:latin typeface="Cormorant Garamond Medium"/>
                </a:rPr>
                <a:t>1 day</a:t>
              </a:r>
            </a:p>
          </p:txBody>
        </p:sp>
      </p:grpSp>
      <p:grpSp>
        <p:nvGrpSpPr>
          <p:cNvPr id="11" name="Group 11"/>
          <p:cNvGrpSpPr/>
          <p:nvPr/>
        </p:nvGrpSpPr>
        <p:grpSpPr>
          <a:xfrm>
            <a:off x="6442072" y="5143500"/>
            <a:ext cx="2137830" cy="1161460"/>
            <a:chOff x="0" y="0"/>
            <a:chExt cx="2850440" cy="1548614"/>
          </a:xfrm>
        </p:grpSpPr>
        <p:sp>
          <p:nvSpPr>
            <p:cNvPr id="12" name="TextBox 12"/>
            <p:cNvSpPr txBox="1"/>
            <p:nvPr/>
          </p:nvSpPr>
          <p:spPr>
            <a:xfrm>
              <a:off x="0" y="1175869"/>
              <a:ext cx="2850440" cy="372745"/>
            </a:xfrm>
            <a:prstGeom prst="rect">
              <a:avLst/>
            </a:prstGeom>
          </p:spPr>
          <p:txBody>
            <a:bodyPr lIns="0" tIns="0" rIns="0" bIns="0" rtlCol="0" anchor="t">
              <a:spAutoFit/>
            </a:bodyPr>
            <a:lstStyle/>
            <a:p>
              <a:pPr algn="ctr">
                <a:lnSpc>
                  <a:spcPts val="2560"/>
                </a:lnSpc>
              </a:pPr>
              <a:r>
                <a:rPr lang="en-US" sz="1600" spc="32">
                  <a:solidFill>
                    <a:srgbClr val="111B1E"/>
                  </a:solidFill>
                  <a:latin typeface="Muli Regular"/>
                </a:rPr>
                <a:t>Up 4.39%</a:t>
              </a:r>
            </a:p>
          </p:txBody>
        </p:sp>
        <p:sp>
          <p:nvSpPr>
            <p:cNvPr id="13" name="TextBox 13"/>
            <p:cNvSpPr txBox="1"/>
            <p:nvPr/>
          </p:nvSpPr>
          <p:spPr>
            <a:xfrm>
              <a:off x="0" y="-57150"/>
              <a:ext cx="2850440" cy="626110"/>
            </a:xfrm>
            <a:prstGeom prst="rect">
              <a:avLst/>
            </a:prstGeom>
          </p:spPr>
          <p:txBody>
            <a:bodyPr lIns="0" tIns="0" rIns="0" bIns="0" rtlCol="0" anchor="t">
              <a:spAutoFit/>
            </a:bodyPr>
            <a:lstStyle/>
            <a:p>
              <a:pPr algn="ctr">
                <a:lnSpc>
                  <a:spcPts val="3919"/>
                </a:lnSpc>
                <a:spcBef>
                  <a:spcPct val="0"/>
                </a:spcBef>
              </a:pPr>
              <a:r>
                <a:rPr lang="en-US" sz="2800" spc="-28">
                  <a:solidFill>
                    <a:srgbClr val="111B1E"/>
                  </a:solidFill>
                  <a:latin typeface="Cormorant Garamond Medium"/>
                </a:rPr>
                <a:t>1 week</a:t>
              </a:r>
            </a:p>
          </p:txBody>
        </p:sp>
      </p:grpSp>
      <p:grpSp>
        <p:nvGrpSpPr>
          <p:cNvPr id="14" name="Group 14"/>
          <p:cNvGrpSpPr/>
          <p:nvPr/>
        </p:nvGrpSpPr>
        <p:grpSpPr>
          <a:xfrm>
            <a:off x="9565398" y="5143500"/>
            <a:ext cx="2137830" cy="1161460"/>
            <a:chOff x="0" y="0"/>
            <a:chExt cx="2850440" cy="1548614"/>
          </a:xfrm>
        </p:grpSpPr>
        <p:sp>
          <p:nvSpPr>
            <p:cNvPr id="15" name="TextBox 15"/>
            <p:cNvSpPr txBox="1"/>
            <p:nvPr/>
          </p:nvSpPr>
          <p:spPr>
            <a:xfrm>
              <a:off x="0" y="1175869"/>
              <a:ext cx="2850440" cy="372745"/>
            </a:xfrm>
            <a:prstGeom prst="rect">
              <a:avLst/>
            </a:prstGeom>
          </p:spPr>
          <p:txBody>
            <a:bodyPr lIns="0" tIns="0" rIns="0" bIns="0" rtlCol="0" anchor="t">
              <a:spAutoFit/>
            </a:bodyPr>
            <a:lstStyle/>
            <a:p>
              <a:pPr algn="ctr">
                <a:lnSpc>
                  <a:spcPts val="2560"/>
                </a:lnSpc>
              </a:pPr>
              <a:r>
                <a:rPr lang="en-US" sz="1600" spc="32">
                  <a:solidFill>
                    <a:srgbClr val="111B1E"/>
                  </a:solidFill>
                  <a:latin typeface="Muli Regular"/>
                </a:rPr>
                <a:t>Up 9.92%</a:t>
              </a:r>
            </a:p>
          </p:txBody>
        </p:sp>
        <p:sp>
          <p:nvSpPr>
            <p:cNvPr id="16" name="TextBox 16"/>
            <p:cNvSpPr txBox="1"/>
            <p:nvPr/>
          </p:nvSpPr>
          <p:spPr>
            <a:xfrm>
              <a:off x="0" y="-57150"/>
              <a:ext cx="2850440" cy="626110"/>
            </a:xfrm>
            <a:prstGeom prst="rect">
              <a:avLst/>
            </a:prstGeom>
          </p:spPr>
          <p:txBody>
            <a:bodyPr lIns="0" tIns="0" rIns="0" bIns="0" rtlCol="0" anchor="t">
              <a:spAutoFit/>
            </a:bodyPr>
            <a:lstStyle/>
            <a:p>
              <a:pPr algn="ctr">
                <a:lnSpc>
                  <a:spcPts val="3919"/>
                </a:lnSpc>
                <a:spcBef>
                  <a:spcPct val="0"/>
                </a:spcBef>
              </a:pPr>
              <a:r>
                <a:rPr lang="en-US" sz="2800" spc="-28">
                  <a:solidFill>
                    <a:srgbClr val="111B1E"/>
                  </a:solidFill>
                  <a:latin typeface="Cormorant Garamond Medium"/>
                </a:rPr>
                <a:t>1 month</a:t>
              </a:r>
            </a:p>
          </p:txBody>
        </p:sp>
      </p:grpSp>
      <p:grpSp>
        <p:nvGrpSpPr>
          <p:cNvPr id="17" name="Group 17"/>
          <p:cNvGrpSpPr/>
          <p:nvPr/>
        </p:nvGrpSpPr>
        <p:grpSpPr>
          <a:xfrm>
            <a:off x="12688725" y="5143500"/>
            <a:ext cx="2137830" cy="1161460"/>
            <a:chOff x="0" y="0"/>
            <a:chExt cx="2850440" cy="1548614"/>
          </a:xfrm>
        </p:grpSpPr>
        <p:sp>
          <p:nvSpPr>
            <p:cNvPr id="18" name="TextBox 18"/>
            <p:cNvSpPr txBox="1"/>
            <p:nvPr/>
          </p:nvSpPr>
          <p:spPr>
            <a:xfrm>
              <a:off x="0" y="1175869"/>
              <a:ext cx="2850440" cy="372745"/>
            </a:xfrm>
            <a:prstGeom prst="rect">
              <a:avLst/>
            </a:prstGeom>
          </p:spPr>
          <p:txBody>
            <a:bodyPr lIns="0" tIns="0" rIns="0" bIns="0" rtlCol="0" anchor="t">
              <a:spAutoFit/>
            </a:bodyPr>
            <a:lstStyle/>
            <a:p>
              <a:pPr algn="ctr">
                <a:lnSpc>
                  <a:spcPts val="2560"/>
                </a:lnSpc>
              </a:pPr>
              <a:r>
                <a:rPr lang="en-US" sz="1600" spc="32">
                  <a:solidFill>
                    <a:srgbClr val="111B1E"/>
                  </a:solidFill>
                  <a:latin typeface="Muli Regular"/>
                </a:rPr>
                <a:t>Up 686.3%</a:t>
              </a:r>
            </a:p>
          </p:txBody>
        </p:sp>
        <p:sp>
          <p:nvSpPr>
            <p:cNvPr id="19" name="TextBox 19"/>
            <p:cNvSpPr txBox="1"/>
            <p:nvPr/>
          </p:nvSpPr>
          <p:spPr>
            <a:xfrm>
              <a:off x="0" y="-57150"/>
              <a:ext cx="2850440" cy="626110"/>
            </a:xfrm>
            <a:prstGeom prst="rect">
              <a:avLst/>
            </a:prstGeom>
          </p:spPr>
          <p:txBody>
            <a:bodyPr lIns="0" tIns="0" rIns="0" bIns="0" rtlCol="0" anchor="t">
              <a:spAutoFit/>
            </a:bodyPr>
            <a:lstStyle/>
            <a:p>
              <a:pPr algn="ctr">
                <a:lnSpc>
                  <a:spcPts val="3919"/>
                </a:lnSpc>
                <a:spcBef>
                  <a:spcPct val="0"/>
                </a:spcBef>
              </a:pPr>
              <a:r>
                <a:rPr lang="en-US" sz="2800" spc="-28">
                  <a:solidFill>
                    <a:srgbClr val="111B1E"/>
                  </a:solidFill>
                  <a:latin typeface="Cormorant Garamond Medium"/>
                </a:rPr>
                <a:t>1 year</a:t>
              </a:r>
            </a:p>
          </p:txBody>
        </p:sp>
      </p:grpSp>
      <p:sp>
        <p:nvSpPr>
          <p:cNvPr id="20" name="TextBox 20"/>
          <p:cNvSpPr txBox="1"/>
          <p:nvPr/>
        </p:nvSpPr>
        <p:spPr>
          <a:xfrm>
            <a:off x="4034860" y="7049453"/>
            <a:ext cx="10218280" cy="615315"/>
          </a:xfrm>
          <a:prstGeom prst="rect">
            <a:avLst/>
          </a:prstGeom>
        </p:spPr>
        <p:txBody>
          <a:bodyPr lIns="0" tIns="0" rIns="0" bIns="0" rtlCol="0" anchor="t">
            <a:spAutoFit/>
          </a:bodyPr>
          <a:lstStyle/>
          <a:p>
            <a:pPr algn="ctr">
              <a:lnSpc>
                <a:spcPts val="5040"/>
              </a:lnSpc>
              <a:spcBef>
                <a:spcPct val="0"/>
              </a:spcBef>
            </a:pPr>
            <a:r>
              <a:rPr lang="en-US" sz="3600" spc="-36">
                <a:solidFill>
                  <a:srgbClr val="111B1E"/>
                </a:solidFill>
                <a:latin typeface="Cormorant Garamond Medium"/>
              </a:rPr>
              <a:t>Huge variance, mostly upwards</a:t>
            </a:r>
          </a:p>
        </p:txBody>
      </p:sp>
      <p:sp>
        <p:nvSpPr>
          <p:cNvPr id="21" name="TextBox 21"/>
          <p:cNvSpPr txBox="1"/>
          <p:nvPr/>
        </p:nvSpPr>
        <p:spPr>
          <a:xfrm>
            <a:off x="4221890" y="7835772"/>
            <a:ext cx="9844219" cy="615315"/>
          </a:xfrm>
          <a:prstGeom prst="rect">
            <a:avLst/>
          </a:prstGeom>
        </p:spPr>
        <p:txBody>
          <a:bodyPr lIns="0" tIns="0" rIns="0" bIns="0" rtlCol="0" anchor="t">
            <a:spAutoFit/>
          </a:bodyPr>
          <a:lstStyle/>
          <a:p>
            <a:pPr algn="ctr">
              <a:lnSpc>
                <a:spcPts val="5040"/>
              </a:lnSpc>
              <a:spcBef>
                <a:spcPct val="0"/>
              </a:spcBef>
            </a:pPr>
            <a:r>
              <a:rPr lang="en-US" sz="3600" spc="-36">
                <a:solidFill>
                  <a:srgbClr val="111B1E"/>
                </a:solidFill>
                <a:latin typeface="Cormorant Garamond Medium"/>
              </a:rPr>
              <a:t>Significance of money's worth</a:t>
            </a:r>
          </a:p>
        </p:txBody>
      </p:sp>
      <p:pic>
        <p:nvPicPr>
          <p:cNvPr id="22" name="Picture 22"/>
          <p:cNvPicPr>
            <a:picLocks noChangeAspect="1"/>
          </p:cNvPicPr>
          <p:nvPr/>
        </p:nvPicPr>
        <p:blipFill>
          <a:blip r:embed="rId2"/>
          <a:srcRect/>
          <a:stretch>
            <a:fillRect/>
          </a:stretch>
        </p:blipFill>
        <p:spPr>
          <a:xfrm>
            <a:off x="1028700" y="9407842"/>
            <a:ext cx="4389816" cy="41154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EB169ECEBC43458961DFCBA5FCE9E7" ma:contentTypeVersion="13" ma:contentTypeDescription="Create a new document." ma:contentTypeScope="" ma:versionID="5bf24cfaf6083b7ce2a22e9006ed6de4">
  <xsd:schema xmlns:xsd="http://www.w3.org/2001/XMLSchema" xmlns:xs="http://www.w3.org/2001/XMLSchema" xmlns:p="http://schemas.microsoft.com/office/2006/metadata/properties" xmlns:ns3="075a1fdd-202d-4d54-bd46-52dd87d09188" xmlns:ns4="d7c2ad03-d6a4-4c66-8378-dd6d8dc5590c" targetNamespace="http://schemas.microsoft.com/office/2006/metadata/properties" ma:root="true" ma:fieldsID="dcfbbe58ecc1badcbdf16374e46e430f" ns3:_="" ns4:_="">
    <xsd:import namespace="075a1fdd-202d-4d54-bd46-52dd87d09188"/>
    <xsd:import namespace="d7c2ad03-d6a4-4c66-8378-dd6d8dc5590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5a1fdd-202d-4d54-bd46-52dd87d091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c2ad03-d6a4-4c66-8378-dd6d8dc5590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88861A-96A8-4EE6-B12B-06CBE14B8040}">
  <ds:schemaRefs>
    <ds:schemaRef ds:uri="http://purl.org/dc/elements/1.1/"/>
    <ds:schemaRef ds:uri="http://schemas.microsoft.com/office/infopath/2007/PartnerControls"/>
    <ds:schemaRef ds:uri="075a1fdd-202d-4d54-bd46-52dd87d09188"/>
    <ds:schemaRef ds:uri="http://www.w3.org/XML/1998/namespace"/>
    <ds:schemaRef ds:uri="d7c2ad03-d6a4-4c66-8378-dd6d8dc5590c"/>
    <ds:schemaRef ds:uri="http://schemas.microsoft.com/office/2006/documentManagement/types"/>
    <ds:schemaRef ds:uri="http://purl.org/dc/dcmitype/"/>
    <ds:schemaRef ds:uri="http://purl.org/dc/term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34CDBEF8-00A9-434C-B1F9-B31A236456B6}">
  <ds:schemaRefs>
    <ds:schemaRef ds:uri="http://schemas.microsoft.com/sharepoint/v3/contenttype/forms"/>
  </ds:schemaRefs>
</ds:datastoreItem>
</file>

<file path=customXml/itemProps3.xml><?xml version="1.0" encoding="utf-8"?>
<ds:datastoreItem xmlns:ds="http://schemas.openxmlformats.org/officeDocument/2006/customXml" ds:itemID="{970C5A03-B6FC-475B-9676-073EBFC88F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5a1fdd-202d-4d54-bd46-52dd87d09188"/>
    <ds:schemaRef ds:uri="d7c2ad03-d6a4-4c66-8378-dd6d8dc559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TotalTime>
  <Words>899</Words>
  <Application>Microsoft Office PowerPoint</Application>
  <PresentationFormat>Custom</PresentationFormat>
  <Paragraphs>130</Paragraphs>
  <Slides>20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Cormorant Garamond Light Italics</vt:lpstr>
      <vt:lpstr>Cormorant Garamond Light Bold</vt:lpstr>
      <vt:lpstr>Cormorant Garamond Light</vt:lpstr>
      <vt:lpstr>Arimo Bold</vt:lpstr>
      <vt:lpstr>Muli Regular Italics</vt:lpstr>
      <vt:lpstr>Cormorant Garamond Light Bold Italics</vt:lpstr>
      <vt:lpstr>Cormorant Garamond Medium Bold</vt:lpstr>
      <vt:lpstr>Arial</vt:lpstr>
      <vt:lpstr>Cormorant Garamond Medium</vt:lpstr>
      <vt:lpstr>Arimo</vt:lpstr>
      <vt:lpstr>Calibri</vt:lpstr>
      <vt:lpstr>Muli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Cryptocurrency as payment for legal services under English law - Byron James</dc:title>
  <dc:creator>Naomi Grimwood</dc:creator>
  <cp:lastModifiedBy>Paula Fox</cp:lastModifiedBy>
  <cp:revision>6</cp:revision>
  <dcterms:created xsi:type="dcterms:W3CDTF">2006-08-16T00:00:00Z</dcterms:created>
  <dcterms:modified xsi:type="dcterms:W3CDTF">2021-05-04T12:06:44Z</dcterms:modified>
  <dc:identifier>DAEc-lz-KmQ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0x0101003AEB169ECEBC43458961DFCBA5FCE9E7</vt:lpwstr>
  </property>
</Properties>
</file>