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2"/>
    <p:sldMasterId id="2147483673" r:id="rId3"/>
    <p:sldMasterId id="2147483686" r:id="rId4"/>
  </p:sldMasterIdLst>
  <p:notesMasterIdLst>
    <p:notesMasterId r:id="rId16"/>
  </p:notesMasterIdLst>
  <p:handoutMasterIdLst>
    <p:handoutMasterId r:id="rId17"/>
  </p:handoutMasterIdLst>
  <p:sldIdLst>
    <p:sldId id="261" r:id="rId5"/>
    <p:sldId id="506" r:id="rId6"/>
    <p:sldId id="437" r:id="rId7"/>
    <p:sldId id="508" r:id="rId8"/>
    <p:sldId id="509" r:id="rId9"/>
    <p:sldId id="507" r:id="rId10"/>
    <p:sldId id="511" r:id="rId11"/>
    <p:sldId id="512" r:id="rId12"/>
    <p:sldId id="513" r:id="rId13"/>
    <p:sldId id="514" r:id="rId14"/>
    <p:sldId id="321"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040"/>
    <a:srgbClr val="000000"/>
    <a:srgbClr val="7D0840"/>
    <a:srgbClr val="960852"/>
    <a:srgbClr val="983E6B"/>
    <a:srgbClr val="94425F"/>
    <a:srgbClr val="860000"/>
    <a:srgbClr val="973F5A"/>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8" autoAdjust="0"/>
    <p:restoredTop sz="94660" autoAdjust="0"/>
  </p:normalViewPr>
  <p:slideViewPr>
    <p:cSldViewPr snapToGrid="0">
      <p:cViewPr varScale="1">
        <p:scale>
          <a:sx n="68" d="100"/>
          <a:sy n="68" d="100"/>
        </p:scale>
        <p:origin x="654" y="66"/>
      </p:cViewPr>
      <p:guideLst>
        <p:guide orient="horz" pos="2160"/>
        <p:guide pos="2880"/>
      </p:guideLst>
    </p:cSldViewPr>
  </p:slideViewPr>
  <p:outlineViewPr>
    <p:cViewPr>
      <p:scale>
        <a:sx n="33" d="100"/>
        <a:sy n="33" d="100"/>
      </p:scale>
      <p:origin x="0" y="10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0" d="100"/>
          <a:sy n="40" d="100"/>
        </p:scale>
        <p:origin x="2290"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A167923E-FC50-46F1-A14F-70CD80434565}" type="datetimeFigureOut">
              <a:rPr lang="en-GB" smtClean="0"/>
              <a:t>04/05/2021</a:t>
            </a:fld>
            <a:endParaRPr lang="en-GB" dirty="0"/>
          </a:p>
        </p:txBody>
      </p:sp>
      <p:sp>
        <p:nvSpPr>
          <p:cNvPr id="4" name="Footer Placeholder 3"/>
          <p:cNvSpPr>
            <a:spLocks noGrp="1"/>
          </p:cNvSpPr>
          <p:nvPr>
            <p:ph type="ftr" sz="quarter" idx="2"/>
          </p:nvPr>
        </p:nvSpPr>
        <p:spPr>
          <a:xfrm>
            <a:off x="1" y="9428586"/>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6"/>
            <a:ext cx="2945659" cy="498055"/>
          </a:xfrm>
          <a:prstGeom prst="rect">
            <a:avLst/>
          </a:prstGeom>
        </p:spPr>
        <p:txBody>
          <a:bodyPr vert="horz" lIns="91440" tIns="45720" rIns="91440" bIns="45720" rtlCol="0" anchor="b"/>
          <a:lstStyle>
            <a:lvl1pPr algn="r">
              <a:defRPr sz="1200"/>
            </a:lvl1pPr>
          </a:lstStyle>
          <a:p>
            <a:fld id="{1E25A7B3-02E0-4C60-A134-F793471714AE}" type="slidenum">
              <a:rPr lang="en-GB" smtClean="0"/>
              <a:t>‹#›</a:t>
            </a:fld>
            <a:endParaRPr lang="en-GB" dirty="0"/>
          </a:p>
        </p:txBody>
      </p:sp>
    </p:spTree>
    <p:extLst>
      <p:ext uri="{BB962C8B-B14F-4D97-AF65-F5344CB8AC3E}">
        <p14:creationId xmlns:p14="http://schemas.microsoft.com/office/powerpoint/2010/main" val="84909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6378A08A-8F6B-4381-92D4-0AF21F504873}" type="datetimeFigureOut">
              <a:rPr lang="en-GB" smtClean="0"/>
              <a:t>04/05/2021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9"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6"/>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6"/>
            <a:ext cx="2945659" cy="498055"/>
          </a:xfrm>
          <a:prstGeom prst="rect">
            <a:avLst/>
          </a:prstGeom>
        </p:spPr>
        <p:txBody>
          <a:bodyPr vert="horz" lIns="91440" tIns="45720" rIns="91440" bIns="45720" rtlCol="0" anchor="b"/>
          <a:lstStyle>
            <a:lvl1pPr algn="r">
              <a:defRPr sz="1200"/>
            </a:lvl1pPr>
          </a:lstStyle>
          <a:p>
            <a:fld id="{532E7288-24C1-4772-BEE2-2EEF2012178D}" type="slidenum">
              <a:rPr lang="en-GB" smtClean="0"/>
              <a:t>‹#›</a:t>
            </a:fld>
            <a:endParaRPr lang="en-GB" dirty="0"/>
          </a:p>
        </p:txBody>
      </p:sp>
    </p:spTree>
    <p:extLst>
      <p:ext uri="{BB962C8B-B14F-4D97-AF65-F5344CB8AC3E}">
        <p14:creationId xmlns:p14="http://schemas.microsoft.com/office/powerpoint/2010/main" val="66476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4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180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889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2146664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268812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236326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1563107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8"/>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201871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3504895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4169328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307759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pic>
        <p:nvPicPr>
          <p:cNvPr id="7" name="Picture 8" descr="iflg_cut_circ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62677" y="3464837"/>
            <a:ext cx="29813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77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41"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355231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236838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2"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2875812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F50B1F-52E1-4230-B145-06DD62CA4811}" type="datetimeFigureOut">
              <a:rPr lang="en-GB" smtClean="0"/>
              <a:t>04/05/2021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21C8777-1D5F-4653-B69D-03FF78258EA6}" type="slidenum">
              <a:rPr lang="en-GB" smtClean="0"/>
              <a:t>‹#›</a:t>
            </a:fld>
            <a:endParaRPr lang="en-GB" dirty="0"/>
          </a:p>
        </p:txBody>
      </p:sp>
    </p:spTree>
    <p:extLst>
      <p:ext uri="{BB962C8B-B14F-4D97-AF65-F5344CB8AC3E}">
        <p14:creationId xmlns:p14="http://schemas.microsoft.com/office/powerpoint/2010/main" val="1853165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506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47078"/>
          </a:xfrm>
        </p:spPr>
        <p:txBody>
          <a:bodyPr/>
          <a:lstStyle>
            <a:lvl1pPr marL="0">
              <a:defRPr b="1" i="0" u="none" baseline="0"/>
            </a:lvl1pPr>
          </a:lstStyle>
          <a:p>
            <a:r>
              <a:rPr lang="en-US" dirty="0"/>
              <a:t>Click to edit Master title style</a:t>
            </a:r>
          </a:p>
        </p:txBody>
      </p:sp>
      <p:sp>
        <p:nvSpPr>
          <p:cNvPr id="3" name="Content Placeholder 2"/>
          <p:cNvSpPr>
            <a:spLocks noGrp="1"/>
          </p:cNvSpPr>
          <p:nvPr>
            <p:ph idx="1"/>
          </p:nvPr>
        </p:nvSpPr>
        <p:spPr>
          <a:xfrm>
            <a:off x="822960" y="1845737"/>
            <a:ext cx="7543800" cy="4023359"/>
          </a:xfrm>
        </p:spPr>
        <p:txBody>
          <a:bodyPr>
            <a:normAutofit/>
          </a:bodyPr>
          <a:lstStyle>
            <a:lvl1pPr>
              <a:defRPr sz="3200">
                <a:solidFill>
                  <a:srgbClr val="990033"/>
                </a:solidFill>
              </a:defRPr>
            </a:lvl1pPr>
            <a:lvl2pPr marL="384048" indent="-182880">
              <a:buFont typeface="Wingdings" panose="05000000000000000000" pitchFamily="2" charset="2"/>
              <a:buChar char="Ø"/>
              <a:defRPr sz="3200">
                <a:solidFill>
                  <a:srgbClr val="990033"/>
                </a:solidFill>
              </a:defRPr>
            </a:lvl2pPr>
            <a:lvl3pPr marL="566928" indent="-182880">
              <a:buFont typeface="Wingdings" panose="05000000000000000000" pitchFamily="2" charset="2"/>
              <a:buChar char="Ø"/>
              <a:defRPr sz="3200">
                <a:solidFill>
                  <a:srgbClr val="990033"/>
                </a:solidFill>
              </a:defRPr>
            </a:lvl3pPr>
            <a:lvl4pPr>
              <a:defRPr sz="3200">
                <a:solidFill>
                  <a:srgbClr val="990033"/>
                </a:solidFill>
              </a:defRPr>
            </a:lvl4pPr>
            <a:lvl5pPr>
              <a:defRPr sz="3200">
                <a:solidFill>
                  <a:srgbClr val="9900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pic>
        <p:nvPicPr>
          <p:cNvPr id="7" name="Picture 8" descr="iflg_cut_circl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8007" y="4064001"/>
            <a:ext cx="2235994" cy="22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854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1" y="758952"/>
            <a:ext cx="7341326" cy="2955988"/>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a:t>
            </a:r>
          </a:p>
        </p:txBody>
      </p:sp>
      <p:sp>
        <p:nvSpPr>
          <p:cNvPr id="3" name="Text Placeholder 2"/>
          <p:cNvSpPr>
            <a:spLocks noGrp="1"/>
          </p:cNvSpPr>
          <p:nvPr>
            <p:ph type="body" idx="1"/>
          </p:nvPr>
        </p:nvSpPr>
        <p:spPr>
          <a:xfrm>
            <a:off x="822961" y="4971863"/>
            <a:ext cx="7341326" cy="624267"/>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cxnSp>
        <p:nvCxnSpPr>
          <p:cNvPr id="9" name="Straight Connector 8"/>
          <p:cNvCxnSpPr/>
          <p:nvPr/>
        </p:nvCxnSpPr>
        <p:spPr>
          <a:xfrm flipH="1">
            <a:off x="8312385" y="4339774"/>
            <a:ext cx="15188" cy="3629"/>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44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3866672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628049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109998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06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1732557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150EAFE7-BC1D-47D0-ADA9-A526E4492576}" type="datetimeFigureOut">
              <a:rPr lang="en-GB" smtClean="0"/>
              <a:pPr/>
              <a:t>04/05/2021</a:t>
            </a:fld>
            <a:endParaRPr lang="en-GB"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GB"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57D72-9443-4B90-91C1-E34E41AB65EA}" type="slidenum">
              <a:rPr lang="en-GB" smtClean="0">
                <a:solidFill>
                  <a:srgbClr val="637052"/>
                </a:solidFill>
              </a:rPr>
              <a:pPr/>
              <a:t>‹#›</a:t>
            </a:fld>
            <a:endParaRPr lang="en-GB" dirty="0">
              <a:solidFill>
                <a:srgbClr val="637052"/>
              </a:solidFill>
            </a:endParaRPr>
          </a:p>
        </p:txBody>
      </p:sp>
    </p:spTree>
    <p:extLst>
      <p:ext uri="{BB962C8B-B14F-4D97-AF65-F5344CB8AC3E}">
        <p14:creationId xmlns:p14="http://schemas.microsoft.com/office/powerpoint/2010/main" val="2878254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2056632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3177356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EAFE7-BC1D-47D0-ADA9-A526E4492576}" type="datetimeFigureOut">
              <a:rPr lang="en-GB" smtClean="0"/>
              <a:pPr/>
              <a:t>04/05/2021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257D72-9443-4B90-91C1-E34E41AB65EA}" type="slidenum">
              <a:rPr lang="en-GB" smtClean="0"/>
              <a:pPr/>
              <a:t>‹#›</a:t>
            </a:fld>
            <a:endParaRPr lang="en-GB" dirty="0"/>
          </a:p>
        </p:txBody>
      </p:sp>
    </p:spTree>
    <p:extLst>
      <p:ext uri="{BB962C8B-B14F-4D97-AF65-F5344CB8AC3E}">
        <p14:creationId xmlns:p14="http://schemas.microsoft.com/office/powerpoint/2010/main" val="30534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42"/>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4341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573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918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5"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3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7" y="6459792"/>
            <a:ext cx="1963883" cy="365125"/>
          </a:xfrm>
        </p:spPr>
        <p:txBody>
          <a:bodyPr/>
          <a:lstStyle>
            <a:lvl1pPr algn="l">
              <a:defRPr/>
            </a:lvl1pPr>
          </a:lstStyle>
          <a:p>
            <a:fld id="{32ABBEA6-7C60-4B02-AE87-00D78D8422AF}" type="datetimeFigureOut">
              <a:rPr lang="en-US" smtClean="0"/>
              <a:t>5/4/2021</a:t>
            </a:fld>
            <a:endParaRPr lang="en-US" dirty="0"/>
          </a:p>
        </p:txBody>
      </p:sp>
      <p:sp>
        <p:nvSpPr>
          <p:cNvPr id="6" name="Footer Placeholder 5"/>
          <p:cNvSpPr>
            <a:spLocks noGrp="1"/>
          </p:cNvSpPr>
          <p:nvPr>
            <p:ph type="ftr" sz="quarter" idx="11"/>
          </p:nvPr>
        </p:nvSpPr>
        <p:spPr>
          <a:xfrm>
            <a:off x="3600450" y="6459792"/>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47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246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 y="6334321"/>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4" y="6459792"/>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5/4/2021</a:t>
            </a:fld>
            <a:endParaRPr lang="en-US" dirty="0"/>
          </a:p>
        </p:txBody>
      </p:sp>
      <p:sp>
        <p:nvSpPr>
          <p:cNvPr id="5" name="Footer Placeholder 4"/>
          <p:cNvSpPr>
            <a:spLocks noGrp="1"/>
          </p:cNvSpPr>
          <p:nvPr>
            <p:ph type="ftr" sz="quarter" idx="3"/>
          </p:nvPr>
        </p:nvSpPr>
        <p:spPr>
          <a:xfrm>
            <a:off x="2764640" y="6459792"/>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7" y="6459792"/>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127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50B1F-52E1-4230-B145-06DD62CA4811}" type="datetimeFigureOut">
              <a:rPr lang="en-GB" smtClean="0"/>
              <a:t>04/05/2021</a:t>
            </a:fld>
            <a:endParaRPr lang="en-GB" dirty="0"/>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C8777-1D5F-4653-B69D-03FF78258EA6}" type="slidenum">
              <a:rPr lang="en-GB" smtClean="0"/>
              <a:t>‹#›</a:t>
            </a:fld>
            <a:endParaRPr lang="en-GB" dirty="0"/>
          </a:p>
        </p:txBody>
      </p:sp>
    </p:spTree>
    <p:extLst>
      <p:ext uri="{BB962C8B-B14F-4D97-AF65-F5344CB8AC3E}">
        <p14:creationId xmlns:p14="http://schemas.microsoft.com/office/powerpoint/2010/main" val="882974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pPr defTabSz="914400"/>
            <a:fld id="{150EAFE7-BC1D-47D0-ADA9-A526E4492576}" type="datetimeFigureOut">
              <a:rPr lang="en-GB" smtClean="0"/>
              <a:pPr defTabSz="914400"/>
              <a:t>04/05/2021</a:t>
            </a:fld>
            <a:endParaRPr lang="en-GB"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endParaRPr lang="en-GB"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pPr defTabSz="914400"/>
            <a:fld id="{18257D72-9443-4B90-91C1-E34E41AB65EA}" type="slidenum">
              <a:rPr lang="en-GB" smtClean="0"/>
              <a:pPr defTabSz="914400"/>
              <a:t>‹#›</a:t>
            </a:fld>
            <a:endParaRPr lang="en-GB" dirty="0"/>
          </a:p>
        </p:txBody>
      </p:sp>
      <p:cxnSp>
        <p:nvCxnSpPr>
          <p:cNvPr id="10" name="Straight Connector 9"/>
          <p:cNvCxnSpPr/>
          <p:nvPr/>
        </p:nvCxnSpPr>
        <p:spPr>
          <a:xfrm>
            <a:off x="8366761" y="1737362"/>
            <a:ext cx="3609"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8759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99003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rgbClr val="99003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cid:image001.jpg@01CED622.2EBA5A8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6.jpeg"/><Relationship Id="rId7" Type="http://schemas.openxmlformats.org/officeDocument/2006/relationships/hyperlink" Target="https://www.linkedin.com/company/the-international-family-law-group" TargetMode="External"/><Relationship Id="rId2" Type="http://schemas.openxmlformats.org/officeDocument/2006/relationships/hyperlink" Target="http://www.iflg.uk.com/" TargetMode="External"/><Relationship Id="rId1" Type="http://schemas.openxmlformats.org/officeDocument/2006/relationships/slideLayout" Target="../slideLayouts/slideLayout30.xml"/><Relationship Id="rId6" Type="http://schemas.openxmlformats.org/officeDocument/2006/relationships/image" Target="../media/image14.jpg"/><Relationship Id="rId5" Type="http://schemas.openxmlformats.org/officeDocument/2006/relationships/hyperlink" Target="https://twitter.com/iFLGUK" TargetMode="External"/><Relationship Id="rId4" Type="http://schemas.openxmlformats.org/officeDocument/2006/relationships/image" Target="cid:image001.jpg@01CED622.2EBA5A8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mage001.jpg@01CED622.2EBA5A80" TargetMode="External"/><Relationship Id="rId2" Type="http://schemas.openxmlformats.org/officeDocument/2006/relationships/image" Target="../media/image6.jpeg"/><Relationship Id="rId1" Type="http://schemas.openxmlformats.org/officeDocument/2006/relationships/slideLayout" Target="../slideLayouts/slideLayout25.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cid:image001.jpg@01CED622.2EBA5A8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cid:image001.jpg@01CED622.2EBA5A8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cid:image001.jpg@01CED622.2EBA5A8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image" Target="cid:image001.jpg@01CED622.2EBA5A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image" Target="cid:image001.jpg@01CED622.2EBA5A8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image" Target="cid:image001.jpg@01CED622.2EBA5A8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5.xml"/><Relationship Id="rId4" Type="http://schemas.openxmlformats.org/officeDocument/2006/relationships/image" Target="cid:image001.jpg@01CED622.2EBA5A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085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1125" y="4440056"/>
            <a:ext cx="8802214" cy="2035524"/>
          </a:xfrm>
        </p:spPr>
        <p:txBody>
          <a:bodyPr/>
          <a:lstStyle/>
          <a:p>
            <a:pPr algn="ctr"/>
            <a:r>
              <a:rPr lang="en-GB" sz="4400" dirty="0"/>
              <a:t>Article 13(b) and the issue of asylum in abduction proceedings</a:t>
            </a:r>
            <a:br>
              <a:rPr lang="en-GB" sz="4400" dirty="0"/>
            </a:br>
            <a:br>
              <a:rPr lang="en-GB" sz="2400" dirty="0"/>
            </a:br>
            <a:r>
              <a:rPr lang="en-GB" sz="2400" dirty="0"/>
              <a:t>James Netto</a:t>
            </a:r>
            <a:br>
              <a:rPr lang="en-GB" sz="2400" dirty="0"/>
            </a:br>
            <a:endParaRPr lang="en-GB" sz="3000" dirty="0"/>
          </a:p>
        </p:txBody>
      </p:sp>
      <p:pic>
        <p:nvPicPr>
          <p:cNvPr id="7"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 t="34733" r="-104" b="4745"/>
          <a:stretch/>
        </p:blipFill>
        <p:spPr>
          <a:xfrm>
            <a:off x="0" y="1"/>
            <a:ext cx="9144000" cy="3645242"/>
          </a:xfrm>
        </p:spPr>
      </p:pic>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 t="34733" r="-104" b="4745"/>
          <a:stretch/>
        </p:blipFill>
        <p:spPr>
          <a:xfrm>
            <a:off x="18" y="4"/>
            <a:ext cx="9143985" cy="3654387"/>
          </a:xfrm>
        </p:spPr>
      </p:pic>
      <p:sp>
        <p:nvSpPr>
          <p:cNvPr id="11" name="Rectangle 10"/>
          <p:cNvSpPr/>
          <p:nvPr/>
        </p:nvSpPr>
        <p:spPr>
          <a:xfrm>
            <a:off x="180219" y="6475581"/>
            <a:ext cx="1232645" cy="276999"/>
          </a:xfrm>
          <a:prstGeom prst="rect">
            <a:avLst/>
          </a:prstGeom>
        </p:spPr>
        <p:txBody>
          <a:bodyPr wrap="none">
            <a:spAutoFit/>
          </a:bodyPr>
          <a:lstStyle/>
          <a:p>
            <a:r>
              <a:rPr lang="en-GB" sz="1200" dirty="0">
                <a:solidFill>
                  <a:schemeClr val="bg1"/>
                </a:solidFill>
                <a:cs typeface="Arial" panose="020B0604020202020204" pitchFamily="34" charset="0"/>
              </a:rPr>
              <a:t>www.iflg.uk.com</a:t>
            </a:r>
          </a:p>
        </p:txBody>
      </p:sp>
      <p:sp>
        <p:nvSpPr>
          <p:cNvPr id="13" name="TextBox 12"/>
          <p:cNvSpPr txBox="1"/>
          <p:nvPr/>
        </p:nvSpPr>
        <p:spPr>
          <a:xfrm>
            <a:off x="5908675" y="6475580"/>
            <a:ext cx="3124200" cy="276999"/>
          </a:xfrm>
          <a:prstGeom prst="rect">
            <a:avLst/>
          </a:prstGeom>
          <a:noFill/>
        </p:spPr>
        <p:txBody>
          <a:bodyPr wrap="square" rtlCol="0">
            <a:spAutoFit/>
          </a:bodyPr>
          <a:lstStyle/>
          <a:p>
            <a:pPr algn="r"/>
            <a:r>
              <a:rPr lang="en-GB" sz="1200" dirty="0">
                <a:solidFill>
                  <a:schemeClr val="bg1"/>
                </a:solidFill>
                <a:cs typeface="Arial" panose="020B0604020202020204" pitchFamily="34" charset="0"/>
              </a:rPr>
              <a:t>James Netto</a:t>
            </a:r>
          </a:p>
        </p:txBody>
      </p:sp>
      <p:pic>
        <p:nvPicPr>
          <p:cNvPr id="14"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4" t="34733" r="-104" b="4745"/>
          <a:stretch/>
        </p:blipFill>
        <p:spPr>
          <a:xfrm>
            <a:off x="18" y="8878"/>
            <a:ext cx="9143985" cy="4090850"/>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92" y="376349"/>
            <a:ext cx="4712558" cy="1252429"/>
          </a:xfrm>
          <a:prstGeom prst="rect">
            <a:avLst/>
          </a:prstGeom>
          <a:ln>
            <a:solidFill>
              <a:srgbClr val="B40C60"/>
            </a:solidFill>
          </a:ln>
        </p:spPr>
      </p:pic>
    </p:spTree>
    <p:extLst>
      <p:ext uri="{BB962C8B-B14F-4D97-AF65-F5344CB8AC3E}">
        <p14:creationId xmlns:p14="http://schemas.microsoft.com/office/powerpoint/2010/main" val="428428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1785"/>
            <a:ext cx="7643949" cy="858229"/>
          </a:xfrm>
        </p:spPr>
        <p:txBody>
          <a:bodyPr>
            <a:noAutofit/>
          </a:bodyPr>
          <a:lstStyle/>
          <a:p>
            <a:pPr algn="ctr"/>
            <a:br>
              <a:rPr lang="en-GB" sz="3600" b="0" u="sng" dirty="0">
                <a:solidFill>
                  <a:schemeClr val="accent2"/>
                </a:solidFill>
                <a:latin typeface="+mn-lt"/>
              </a:rPr>
            </a:br>
            <a:br>
              <a:rPr lang="en-GB" sz="3600" b="0" u="sng" dirty="0">
                <a:solidFill>
                  <a:schemeClr val="accent2"/>
                </a:solidFill>
                <a:latin typeface="+mn-lt"/>
              </a:rPr>
            </a:br>
            <a:r>
              <a:rPr lang="en-GB" sz="3600" b="0" i="1" u="sng" dirty="0">
                <a:solidFill>
                  <a:schemeClr val="accent2"/>
                </a:solidFill>
                <a:latin typeface="+mn-lt"/>
              </a:rPr>
              <a:t>Re G </a:t>
            </a:r>
            <a:r>
              <a:rPr lang="en-GB" sz="3600" b="0" u="sng" dirty="0">
                <a:solidFill>
                  <a:schemeClr val="accent2"/>
                </a:solidFill>
                <a:latin typeface="+mn-lt"/>
              </a:rPr>
              <a:t>– Asylum as a bar to return</a:t>
            </a:r>
            <a:br>
              <a:rPr lang="en-GB" sz="3600" b="0" u="sng" dirty="0">
                <a:solidFill>
                  <a:schemeClr val="accent2"/>
                </a:solidFill>
                <a:latin typeface="+mn-lt"/>
              </a:rPr>
            </a:br>
            <a:endParaRPr lang="en-GB" sz="3600" b="0" u="sng" dirty="0">
              <a:solidFill>
                <a:schemeClr val="accent2"/>
              </a:solidFill>
              <a:latin typeface="+mn-lt"/>
            </a:endParaRPr>
          </a:p>
        </p:txBody>
      </p:sp>
      <p:sp>
        <p:nvSpPr>
          <p:cNvPr id="3" name="Content Placeholder 2"/>
          <p:cNvSpPr>
            <a:spLocks noGrp="1"/>
          </p:cNvSpPr>
          <p:nvPr>
            <p:ph idx="1"/>
          </p:nvPr>
        </p:nvSpPr>
        <p:spPr>
          <a:xfrm>
            <a:off x="50335" y="1373690"/>
            <a:ext cx="5343786" cy="4394064"/>
          </a:xfrm>
        </p:spPr>
        <p:txBody>
          <a:bodyPr>
            <a:noAutofit/>
          </a:bodyPr>
          <a:lstStyle/>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This is the position under Hague Convention cases, but what of non-Hague abductions?</a:t>
            </a:r>
          </a:p>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Delays? Need to be considered alongside issues of children objecting, becoming over 16, or even set-aside applications? </a:t>
            </a:r>
          </a:p>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Will it cause a floodgate effect?</a:t>
            </a:r>
          </a:p>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See </a:t>
            </a:r>
            <a:r>
              <a:rPr lang="en-US" sz="1800" i="1" u="sng" dirty="0">
                <a:solidFill>
                  <a:srgbClr val="000000"/>
                </a:solidFill>
                <a:latin typeface="+mj-lt"/>
                <a:ea typeface="Cambria" panose="02040503050406030204" pitchFamily="18" charset="0"/>
                <a:cs typeface="Times New Roman" panose="02020603050405020304" pitchFamily="18" charset="0"/>
              </a:rPr>
              <a:t>K (A Child) (Stay of Return Order: Asylum Application) (Contact to a Parent in Self-Isolation) [2020] EWHC 2394 (Fam)</a:t>
            </a:r>
          </a:p>
          <a:p>
            <a:pPr marL="1020318" lvl="3"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Asylum application that had “all the hallmarks of a father seeking to ambush the mother with a last-hope application at the end of a legal process that has not, thus far, given him the result that he wanted.”</a:t>
            </a:r>
          </a:p>
          <a:p>
            <a:pPr marL="0" indent="0" algn="just">
              <a:buClr>
                <a:srgbClr val="960852"/>
              </a:buClr>
              <a:buNone/>
              <a:tabLst>
                <a:tab pos="361950" algn="l"/>
              </a:tabLst>
            </a:pPr>
            <a:endParaRPr lang="en-GB" sz="1800" i="1" u="sng"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B7DBBBC-91BB-424B-9883-DEB38B12DCC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935" y="1567133"/>
            <a:ext cx="3054950" cy="203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89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433025" y="916566"/>
            <a:ext cx="8277950" cy="5248707"/>
          </a:xfrm>
        </p:spPr>
        <p:txBody>
          <a:bodyPr>
            <a:noAutofit/>
          </a:bodyPr>
          <a:lstStyle/>
          <a:p>
            <a:pPr marL="342969" indent="0" algn="ctr">
              <a:spcBef>
                <a:spcPct val="20000"/>
              </a:spcBef>
              <a:buClr>
                <a:srgbClr val="66BC29"/>
              </a:buClr>
              <a:buNone/>
              <a:defRPr/>
            </a:pPr>
            <a:endParaRPr lang="en-GB" kern="0" dirty="0">
              <a:solidFill>
                <a:srgbClr val="960852"/>
              </a:solidFill>
            </a:endParaRPr>
          </a:p>
          <a:p>
            <a:pPr marL="342969" indent="20642" algn="ctr">
              <a:spcBef>
                <a:spcPct val="20000"/>
              </a:spcBef>
              <a:buClr>
                <a:srgbClr val="66BC29"/>
              </a:buClr>
              <a:defRPr/>
            </a:pPr>
            <a:endParaRPr lang="en-GB" sz="3600" kern="0" dirty="0">
              <a:solidFill>
                <a:srgbClr val="7D0840"/>
              </a:solidFill>
              <a:ea typeface="ＭＳ Ｐゴシック" pitchFamily="-106" charset="-128"/>
            </a:endParaRPr>
          </a:p>
          <a:p>
            <a:pPr marL="342969" indent="20642" algn="ctr">
              <a:spcBef>
                <a:spcPct val="20000"/>
              </a:spcBef>
              <a:buClr>
                <a:srgbClr val="66BC29"/>
              </a:buClr>
              <a:defRPr/>
            </a:pPr>
            <a:r>
              <a:rPr lang="en-GB" sz="3600" kern="0" dirty="0">
                <a:solidFill>
                  <a:srgbClr val="7D0840"/>
                </a:solidFill>
                <a:ea typeface="ＭＳ Ｐゴシック" pitchFamily="-106" charset="-128"/>
              </a:rPr>
              <a:t>James Netto</a:t>
            </a:r>
          </a:p>
          <a:p>
            <a:pPr marL="342969" indent="20642" algn="ctr">
              <a:spcBef>
                <a:spcPct val="20000"/>
              </a:spcBef>
              <a:buClr>
                <a:srgbClr val="66BC29"/>
              </a:buClr>
              <a:defRPr/>
            </a:pPr>
            <a:r>
              <a:rPr lang="en-GB" kern="0" dirty="0">
                <a:solidFill>
                  <a:srgbClr val="7D0840"/>
                </a:solidFill>
                <a:ea typeface="ＭＳ Ｐゴシック" pitchFamily="-106" charset="-128"/>
              </a:rPr>
              <a:t>Partner/Solicitor Advocate  </a:t>
            </a:r>
          </a:p>
          <a:p>
            <a:pPr marL="342969" indent="20642" algn="ctr">
              <a:spcBef>
                <a:spcPct val="20000"/>
              </a:spcBef>
              <a:buClr>
                <a:srgbClr val="66BC29"/>
              </a:buClr>
              <a:defRPr/>
            </a:pPr>
            <a:endParaRPr lang="en-GB" sz="1400" kern="0" dirty="0">
              <a:solidFill>
                <a:srgbClr val="7D0840"/>
              </a:solidFill>
              <a:ea typeface="ＭＳ Ｐゴシック" pitchFamily="-106" charset="-128"/>
            </a:endParaRPr>
          </a:p>
          <a:p>
            <a:pPr marL="342969" indent="20642" algn="ctr">
              <a:spcBef>
                <a:spcPct val="20000"/>
              </a:spcBef>
              <a:buClr>
                <a:srgbClr val="66BC29"/>
              </a:buClr>
              <a:defRPr/>
            </a:pPr>
            <a:r>
              <a:rPr lang="en-GB" sz="2400" dirty="0">
                <a:solidFill>
                  <a:schemeClr val="tx1">
                    <a:lumMod val="65000"/>
                    <a:lumOff val="35000"/>
                  </a:schemeClr>
                </a:solidFill>
              </a:rPr>
              <a:t>The International Family Law Group LLP </a:t>
            </a:r>
          </a:p>
          <a:p>
            <a:pPr marL="342969" indent="20642" algn="ctr">
              <a:spcBef>
                <a:spcPct val="20000"/>
              </a:spcBef>
              <a:buClr>
                <a:srgbClr val="66BC29"/>
              </a:buClr>
              <a:defRPr/>
            </a:pPr>
            <a:r>
              <a:rPr lang="en-GB" sz="2400" dirty="0">
                <a:solidFill>
                  <a:srgbClr val="7D0040"/>
                </a:solidFill>
              </a:rPr>
              <a:t>James.Netto@iflg.uk.com</a:t>
            </a:r>
            <a:endParaRPr lang="en-GB" sz="2400" kern="0" dirty="0">
              <a:solidFill>
                <a:srgbClr val="7D0040"/>
              </a:solidFill>
              <a:ea typeface="ＭＳ Ｐゴシック" pitchFamily="-106" charset="-128"/>
            </a:endParaRPr>
          </a:p>
          <a:p>
            <a:pPr marL="342969" indent="20642" algn="ctr">
              <a:spcBef>
                <a:spcPct val="20000"/>
              </a:spcBef>
              <a:buClr>
                <a:srgbClr val="66BC29"/>
              </a:buClr>
              <a:defRPr/>
            </a:pPr>
            <a:r>
              <a:rPr lang="en-GB" sz="2400" kern="0" dirty="0">
                <a:solidFill>
                  <a:schemeClr val="tx1">
                    <a:lumMod val="65000"/>
                    <a:lumOff val="35000"/>
                  </a:schemeClr>
                </a:solidFill>
                <a:ea typeface="ＭＳ Ｐゴシック" pitchFamily="-106" charset="-128"/>
              </a:rPr>
              <a:t>+44 (0)20 3178 5668</a:t>
            </a:r>
          </a:p>
          <a:p>
            <a:pPr marL="342969" indent="20642" algn="ctr">
              <a:spcBef>
                <a:spcPct val="20000"/>
              </a:spcBef>
              <a:buClr>
                <a:srgbClr val="66BC29"/>
              </a:buClr>
              <a:defRPr/>
            </a:pPr>
            <a:r>
              <a:rPr lang="en-GB" sz="2400" kern="0" dirty="0">
                <a:solidFill>
                  <a:srgbClr val="7D0840"/>
                </a:solidFill>
                <a:hlinkClick r:id="rId2">
                  <a:extLst>
                    <a:ext uri="{A12FA001-AC4F-418D-AE19-62706E023703}">
                      <ahyp:hlinkClr xmlns:ahyp="http://schemas.microsoft.com/office/drawing/2018/hyperlinkcolor" val="tx"/>
                    </a:ext>
                  </a:extLst>
                </a:hlinkClick>
              </a:rPr>
              <a:t>www.iflg.uk.com</a:t>
            </a:r>
            <a:endParaRPr lang="en-GB" sz="2400" kern="0" dirty="0">
              <a:solidFill>
                <a:srgbClr val="7D0840"/>
              </a:solidFill>
              <a:ea typeface="ＭＳ Ｐゴシック" pitchFamily="-106" charset="-128"/>
            </a:endParaRPr>
          </a:p>
          <a:p>
            <a:pPr marL="0" indent="0" algn="ctr">
              <a:buNone/>
            </a:pPr>
            <a:r>
              <a:rPr lang="en-GB" sz="1600" dirty="0">
                <a:solidFill>
                  <a:srgbClr val="7D0840"/>
                </a:solidFill>
                <a:effectLst/>
                <a:ea typeface="Cambria" panose="02040503050406030204" pitchFamily="18" charset="0"/>
                <a:cs typeface="Symbol" panose="05050102010706020507" pitchFamily="18" charset="2"/>
              </a:rPr>
              <a:t>Follow us on our firm’s social media platforms </a:t>
            </a:r>
          </a:p>
          <a:p>
            <a:pPr marL="0" indent="0" algn="ctr">
              <a:buNone/>
            </a:pPr>
            <a:r>
              <a:rPr lang="en-GB" sz="1600" dirty="0"/>
              <a:t>   </a:t>
            </a:r>
          </a:p>
          <a:p>
            <a:pPr marL="0" indent="0" algn="ctr">
              <a:buNone/>
            </a:pPr>
            <a:endParaRPr lang="en-GB" dirty="0"/>
          </a:p>
        </p:txBody>
      </p:sp>
      <p:sp>
        <p:nvSpPr>
          <p:cNvPr id="4" name="TextBox 3"/>
          <p:cNvSpPr txBox="1"/>
          <p:nvPr/>
        </p:nvSpPr>
        <p:spPr>
          <a:xfrm>
            <a:off x="5839581" y="6475577"/>
            <a:ext cx="3124200"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effectLst/>
                <a:latin typeface="Source Sans Pro" panose="020B0503030403020204" pitchFamily="34" charset="0"/>
              </a:rPr>
              <a:t>© May  2021   James Netto</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80219" y="6475577"/>
            <a:ext cx="1285480"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www.iflg.uk.com</a:t>
            </a:r>
          </a:p>
        </p:txBody>
      </p:sp>
      <p:pic>
        <p:nvPicPr>
          <p:cNvPr id="10"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42025" y="180022"/>
            <a:ext cx="2857500" cy="800100"/>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hlinkClick r:id="rId5"/>
            <a:extLst>
              <a:ext uri="{FF2B5EF4-FFF2-40B4-BE49-F238E27FC236}">
                <a16:creationId xmlns:a16="http://schemas.microsoft.com/office/drawing/2014/main" id="{D9CC11AD-E4C1-4254-995A-20DAA5CB421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71264" y="5635952"/>
            <a:ext cx="384055" cy="379831"/>
          </a:xfrm>
          <a:prstGeom prst="rect">
            <a:avLst/>
          </a:prstGeom>
          <a:noFill/>
          <a:ln>
            <a:noFill/>
          </a:ln>
        </p:spPr>
      </p:pic>
      <p:pic>
        <p:nvPicPr>
          <p:cNvPr id="3" name="Picture 2" descr="A picture containing clipart&#10;&#10;Description automatically generated">
            <a:hlinkClick r:id="rId7"/>
            <a:extLst>
              <a:ext uri="{FF2B5EF4-FFF2-40B4-BE49-F238E27FC236}">
                <a16:creationId xmlns:a16="http://schemas.microsoft.com/office/drawing/2014/main" id="{D969F9AB-8FC5-4CEE-B1E9-A961BED04D4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088683" y="5635952"/>
            <a:ext cx="384055" cy="379831"/>
          </a:xfrm>
          <a:prstGeom prst="rect">
            <a:avLst/>
          </a:prstGeom>
          <a:noFill/>
          <a:ln>
            <a:noFill/>
          </a:ln>
        </p:spPr>
      </p:pic>
    </p:spTree>
    <p:extLst>
      <p:ext uri="{BB962C8B-B14F-4D97-AF65-F5344CB8AC3E}">
        <p14:creationId xmlns:p14="http://schemas.microsoft.com/office/powerpoint/2010/main" val="49063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739" y="60831"/>
            <a:ext cx="4483452" cy="774518"/>
          </a:xfrm>
        </p:spPr>
        <p:txBody>
          <a:bodyPr vert="horz" lIns="91440" tIns="45720" rIns="91440" bIns="45720" rtlCol="0">
            <a:normAutofit/>
          </a:bodyPr>
          <a:lstStyle/>
          <a:p>
            <a:pPr algn="ctr"/>
            <a:r>
              <a:rPr lang="en-US" sz="4000" dirty="0">
                <a:solidFill>
                  <a:srgbClr val="FFFFFF"/>
                </a:solidFill>
              </a:rPr>
              <a:t>Speaker</a:t>
            </a:r>
          </a:p>
        </p:txBody>
      </p:sp>
      <p:sp>
        <p:nvSpPr>
          <p:cNvPr id="41" name="Rectangle 40">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3396996"/>
            <a:ext cx="348192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76201" y="6426201"/>
            <a:ext cx="20092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David Hodson</a:t>
            </a:r>
          </a:p>
        </p:txBody>
      </p:sp>
      <p:pic>
        <p:nvPicPr>
          <p:cNvPr id="28" name="Picture 4" descr="iFLG_LLP_logo-300">
            <a:extLst>
              <a:ext uri="{FF2B5EF4-FFF2-40B4-BE49-F238E27FC236}">
                <a16:creationId xmlns:a16="http://schemas.microsoft.com/office/drawing/2014/main" id="{74AF4632-CB4B-411B-8CA7-02F023A9882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839011" y="299982"/>
            <a:ext cx="3171258" cy="1015041"/>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30" descr="A picture containing sky, star&#10;&#10;Description automatically generated">
            <a:extLst>
              <a:ext uri="{FF2B5EF4-FFF2-40B4-BE49-F238E27FC236}">
                <a16:creationId xmlns:a16="http://schemas.microsoft.com/office/drawing/2014/main" id="{BF2EA361-6ED0-4902-A100-53326481BD95}"/>
              </a:ext>
            </a:extLst>
          </p:cNvPr>
          <p:cNvPicPr>
            <a:picLocks noChangeAspect="1"/>
          </p:cNvPicPr>
          <p:nvPr/>
        </p:nvPicPr>
        <p:blipFill>
          <a:blip r:embed="rId4"/>
          <a:stretch>
            <a:fillRect/>
          </a:stretch>
        </p:blipFill>
        <p:spPr>
          <a:xfrm>
            <a:off x="6129360" y="1710284"/>
            <a:ext cx="2677816" cy="1138072"/>
          </a:xfrm>
          <a:prstGeom prst="rect">
            <a:avLst/>
          </a:prstGeom>
        </p:spPr>
      </p:pic>
      <p:sp>
        <p:nvSpPr>
          <p:cNvPr id="32" name="TextBox 31">
            <a:extLst>
              <a:ext uri="{FF2B5EF4-FFF2-40B4-BE49-F238E27FC236}">
                <a16:creationId xmlns:a16="http://schemas.microsoft.com/office/drawing/2014/main" id="{9F0E98B6-DBE9-4FF8-80EA-5BAC22FF3FCA}"/>
              </a:ext>
            </a:extLst>
          </p:cNvPr>
          <p:cNvSpPr txBox="1"/>
          <p:nvPr/>
        </p:nvSpPr>
        <p:spPr>
          <a:xfrm>
            <a:off x="1489637" y="2421101"/>
            <a:ext cx="2781557" cy="42473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James Netto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algn="just"/>
            <a:r>
              <a:rPr lang="en-US" b="0" i="1" dirty="0">
                <a:solidFill>
                  <a:schemeClr val="bg1"/>
                </a:solidFill>
                <a:effectLst/>
                <a:latin typeface="Source Sans Pro" panose="020B0503030403020204" pitchFamily="34" charset="0"/>
              </a:rPr>
              <a:t>‘James Netto is an all-round astonishingly good lawyer. He is an absolute star. He has flair, intelligence, wisdom and solid determination. There is no available avenue that he will not explore in the pursuit of the best result for his client.’</a:t>
            </a:r>
            <a:endParaRPr lang="en-US" b="0" i="0" dirty="0">
              <a:solidFill>
                <a:schemeClr val="bg1"/>
              </a:solidFill>
              <a:effectLst/>
              <a:latin typeface="Source Sans Pro" panose="020B0503030403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i="1" u="none" strike="noStrike" kern="1200" cap="none" spc="0" normalizeH="0" baseline="0" noProof="0" dirty="0">
              <a:ln>
                <a:noFill/>
              </a:ln>
              <a:solidFill>
                <a:schemeClr val="bg1"/>
              </a:solidFill>
              <a:uLnTx/>
              <a:uFillTx/>
              <a:latin typeface="Source Sans Pro" panose="020B05030304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chemeClr val="bg1"/>
                </a:solidFill>
                <a:effectLst/>
                <a:latin typeface="Source Sans Pro" panose="020B0503030403020204" pitchFamily="34" charset="0"/>
              </a:rPr>
              <a:t>The Legal 500 2020</a:t>
            </a:r>
            <a:endParaRPr kumimoji="0" lang="en-GB" sz="1800" b="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C199B9A6-4E94-41B9-9807-A067935A0924}"/>
              </a:ext>
            </a:extLst>
          </p:cNvPr>
          <p:cNvSpPr txBox="1"/>
          <p:nvPr/>
        </p:nvSpPr>
        <p:spPr>
          <a:xfrm>
            <a:off x="6057864" y="3806222"/>
            <a:ext cx="2782572" cy="2585323"/>
          </a:xfrm>
          <a:prstGeom prst="rect">
            <a:avLst/>
          </a:prstGeom>
          <a:noFill/>
          <a:ln w="12700">
            <a:solidFill>
              <a:srgbClr val="7D084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666677"/>
                </a:solidFill>
                <a:effectLst/>
                <a:uLnTx/>
                <a:uFillTx/>
                <a:latin typeface="Source Sans Pro" panose="020B0503030403020204" pitchFamily="34" charset="0"/>
                <a:ea typeface="+mn-ea"/>
                <a:cs typeface="+mn-cs"/>
              </a:rPr>
              <a:t>"The iFLG team combines an unparalleled knowledge of international family law with excellent client skills. The team provides a first-class service.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666677"/>
              </a:solidFill>
              <a:effectLst/>
              <a:uLnTx/>
              <a:uFillTx/>
              <a:latin typeface="Source Sans Pro" panose="020B0503030403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77"/>
                </a:solidFill>
                <a:effectLst/>
                <a:uLnTx/>
                <a:uFillTx/>
                <a:latin typeface="Source Sans Pro" panose="020B0503030403020204" pitchFamily="34" charset="0"/>
                <a:ea typeface="+mn-ea"/>
                <a:cs typeface="+mn-cs"/>
              </a:rPr>
              <a:t>The Legal 500 2021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77"/>
                </a:solidFill>
                <a:effectLst/>
                <a:uLnTx/>
                <a:uFillTx/>
                <a:latin typeface="Source Sans Pro" panose="020B0503030403020204" pitchFamily="34" charset="0"/>
                <a:ea typeface="+mn-ea"/>
                <a:cs typeface="+mn-cs"/>
              </a:rPr>
              <a:t>Leading Firm</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descr="A person smiling for the camera&#10;&#10;Description automatically generated with medium confidence">
            <a:extLst>
              <a:ext uri="{FF2B5EF4-FFF2-40B4-BE49-F238E27FC236}">
                <a16:creationId xmlns:a16="http://schemas.microsoft.com/office/drawing/2014/main" id="{66562B2C-5C73-49B3-A0A4-14721C4617AB}"/>
              </a:ext>
            </a:extLst>
          </p:cNvPr>
          <p:cNvPicPr>
            <a:picLocks noChangeAspect="1"/>
          </p:cNvPicPr>
          <p:nvPr/>
        </p:nvPicPr>
        <p:blipFill>
          <a:blip r:embed="rId5"/>
          <a:stretch>
            <a:fillRect/>
          </a:stretch>
        </p:blipFill>
        <p:spPr>
          <a:xfrm>
            <a:off x="2085474" y="837101"/>
            <a:ext cx="1589884" cy="1584000"/>
          </a:xfrm>
          <a:prstGeom prst="rect">
            <a:avLst/>
          </a:prstGeom>
        </p:spPr>
      </p:pic>
    </p:spTree>
    <p:extLst>
      <p:ext uri="{BB962C8B-B14F-4D97-AF65-F5344CB8AC3E}">
        <p14:creationId xmlns:p14="http://schemas.microsoft.com/office/powerpoint/2010/main" val="229364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1" y="0"/>
            <a:ext cx="7643949" cy="858229"/>
          </a:xfrm>
        </p:spPr>
        <p:txBody>
          <a:bodyPr>
            <a:noAutofit/>
          </a:bodyPr>
          <a:lstStyle/>
          <a:p>
            <a:pPr algn="ctr"/>
            <a:r>
              <a:rPr lang="en-GB" sz="3600" b="0" u="sng" dirty="0">
                <a:solidFill>
                  <a:schemeClr val="accent2"/>
                </a:solidFill>
                <a:latin typeface="+mn-lt"/>
              </a:rPr>
              <a:t>A word on Article 13(b)</a:t>
            </a:r>
          </a:p>
        </p:txBody>
      </p:sp>
      <p:sp>
        <p:nvSpPr>
          <p:cNvPr id="3" name="Content Placeholder 2"/>
          <p:cNvSpPr>
            <a:spLocks noGrp="1"/>
          </p:cNvSpPr>
          <p:nvPr>
            <p:ph idx="1"/>
          </p:nvPr>
        </p:nvSpPr>
        <p:spPr>
          <a:xfrm>
            <a:off x="50335" y="1038251"/>
            <a:ext cx="8699770" cy="4115277"/>
          </a:xfrm>
        </p:spPr>
        <p:txBody>
          <a:bodyPr>
            <a:noAutofit/>
          </a:bodyPr>
          <a:lstStyle/>
          <a:p>
            <a:pPr marL="273050" indent="0">
              <a:lnSpc>
                <a:spcPct val="150000"/>
              </a:lnSpc>
              <a:buNone/>
            </a:pPr>
            <a:r>
              <a:rPr lang="en-GB" sz="1800" dirty="0">
                <a:solidFill>
                  <a:srgbClr val="000000"/>
                </a:solidFill>
                <a:latin typeface="+mj-lt"/>
                <a:ea typeface="Cambria" panose="02040503050406030204" pitchFamily="18" charset="0"/>
                <a:cs typeface="Arial" panose="020B0604020202020204" pitchFamily="34" charset="0"/>
              </a:rPr>
              <a:t>The most commonly pleaded defence, yet (historically) the least likely to be successful; are the tides turning? Law as set out in </a:t>
            </a:r>
            <a:r>
              <a:rPr lang="en-GB" sz="1800" i="1" u="sng" dirty="0" err="1">
                <a:solidFill>
                  <a:srgbClr val="000000"/>
                </a:solidFill>
                <a:latin typeface="+mj-lt"/>
                <a:ea typeface="Cambria" panose="02040503050406030204" pitchFamily="18" charset="0"/>
                <a:cs typeface="Arial" panose="020B0604020202020204" pitchFamily="34" charset="0"/>
              </a:rPr>
              <a:t>Uhd</a:t>
            </a:r>
            <a:r>
              <a:rPr lang="en-GB" sz="1800" i="1" u="sng" dirty="0">
                <a:solidFill>
                  <a:srgbClr val="000000"/>
                </a:solidFill>
                <a:latin typeface="+mj-lt"/>
                <a:ea typeface="Cambria" panose="02040503050406030204" pitchFamily="18" charset="0"/>
                <a:cs typeface="Arial" panose="020B0604020202020204" pitchFamily="34" charset="0"/>
              </a:rPr>
              <a:t> v McKay [2019] EWHC 1239 Fam</a:t>
            </a:r>
            <a:r>
              <a:rPr lang="en-GB" sz="1800" dirty="0">
                <a:solidFill>
                  <a:srgbClr val="000000"/>
                </a:solidFill>
                <a:latin typeface="+mj-lt"/>
                <a:ea typeface="Cambria" panose="02040503050406030204" pitchFamily="18" charset="0"/>
                <a:cs typeface="Arial" panose="020B0604020202020204" pitchFamily="34" charset="0"/>
              </a:rPr>
              <a:t> (referring to </a:t>
            </a:r>
            <a:r>
              <a:rPr lang="en-GB" sz="1800" i="1" u="sng" dirty="0">
                <a:solidFill>
                  <a:srgbClr val="000000"/>
                </a:solidFill>
                <a:latin typeface="+mj-lt"/>
                <a:ea typeface="Cambria" panose="02040503050406030204" pitchFamily="18" charset="0"/>
                <a:cs typeface="Arial" panose="020B0604020202020204" pitchFamily="34" charset="0"/>
              </a:rPr>
              <a:t>Re E</a:t>
            </a:r>
            <a:r>
              <a:rPr lang="en-GB" sz="1800" dirty="0">
                <a:solidFill>
                  <a:srgbClr val="000000"/>
                </a:solidFill>
                <a:latin typeface="+mj-lt"/>
                <a:ea typeface="Cambria" panose="02040503050406030204" pitchFamily="18" charset="0"/>
                <a:cs typeface="Arial" panose="020B0604020202020204" pitchFamily="34" charset="0"/>
              </a:rPr>
              <a:t>)</a:t>
            </a:r>
            <a:endParaRPr lang="en-GB" sz="1800" i="1" u="sng" dirty="0">
              <a:solidFill>
                <a:srgbClr val="000000"/>
              </a:solidFill>
              <a:latin typeface="+mj-lt"/>
              <a:ea typeface="Cambria" panose="02040503050406030204" pitchFamily="18" charset="0"/>
              <a:cs typeface="Arial" panose="020B0604020202020204" pitchFamily="34" charset="0"/>
            </a:endParaRPr>
          </a:p>
          <a:p>
            <a:pPr marL="837438" lvl="2"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The court should assume the risk of harm at its highest and then, </a:t>
            </a:r>
            <a:r>
              <a:rPr lang="en-GB" sz="1800" i="1" u="sng" dirty="0">
                <a:solidFill>
                  <a:srgbClr val="000000"/>
                </a:solidFill>
                <a:latin typeface="+mj-lt"/>
                <a:ea typeface="Cambria" panose="02040503050406030204" pitchFamily="18" charset="0"/>
                <a:cs typeface="Times New Roman" panose="02020603050405020304" pitchFamily="18" charset="0"/>
              </a:rPr>
              <a:t>if</a:t>
            </a:r>
            <a:r>
              <a:rPr lang="en-GB" sz="1800" dirty="0">
                <a:solidFill>
                  <a:srgbClr val="000000"/>
                </a:solidFill>
                <a:latin typeface="+mj-lt"/>
                <a:ea typeface="Cambria" panose="02040503050406030204" pitchFamily="18" charset="0"/>
                <a:cs typeface="Times New Roman" panose="02020603050405020304" pitchFamily="18" charset="0"/>
              </a:rPr>
              <a:t> that risk meets the test in Art 13(b), go on to consider whether protective measures sufficient to mitigate harm can be identified. BUT: not an exercise that excludes consideration of relevant evidence before the court – for example, domestic judgments, presentation of evidence etc.,</a:t>
            </a:r>
          </a:p>
          <a:p>
            <a:pPr marL="837438" lvl="2" indent="-361950" algn="just">
              <a:buClr>
                <a:srgbClr val="960852"/>
              </a:buClr>
              <a:buBlip>
                <a:blip r:embed="rId2"/>
              </a:buBlip>
              <a:tabLst>
                <a:tab pos="361950" algn="l"/>
              </a:tabLst>
            </a:pPr>
            <a:r>
              <a:rPr lang="en-GB" sz="1800" b="1" u="sng" dirty="0">
                <a:solidFill>
                  <a:srgbClr val="000000"/>
                </a:solidFill>
                <a:latin typeface="+mj-lt"/>
                <a:ea typeface="Cambria" panose="02040503050406030204" pitchFamily="18" charset="0"/>
                <a:cs typeface="Times New Roman" panose="02020603050405020304" pitchFamily="18" charset="0"/>
              </a:rPr>
              <a:t>First</a:t>
            </a:r>
            <a:r>
              <a:rPr lang="en-GB" sz="1800" dirty="0">
                <a:solidFill>
                  <a:srgbClr val="000000"/>
                </a:solidFill>
                <a:latin typeface="+mj-lt"/>
                <a:ea typeface="Cambria" panose="02040503050406030204" pitchFamily="18" charset="0"/>
                <a:cs typeface="Times New Roman" panose="02020603050405020304" pitchFamily="18" charset="0"/>
              </a:rPr>
              <a:t>, the court will look very critically at an assertion of intense anxieties not based upon objective risk. </a:t>
            </a:r>
            <a:r>
              <a:rPr lang="en-GB" sz="1800" b="1" u="sng" dirty="0">
                <a:solidFill>
                  <a:srgbClr val="000000"/>
                </a:solidFill>
                <a:latin typeface="+mj-lt"/>
                <a:ea typeface="Cambria" panose="02040503050406030204" pitchFamily="18" charset="0"/>
                <a:cs typeface="Times New Roman" panose="02020603050405020304" pitchFamily="18" charset="0"/>
              </a:rPr>
              <a:t>Second</a:t>
            </a:r>
            <a:r>
              <a:rPr lang="en-GB" sz="1800" dirty="0">
                <a:solidFill>
                  <a:srgbClr val="000000"/>
                </a:solidFill>
                <a:latin typeface="+mj-lt"/>
                <a:ea typeface="Cambria" panose="02040503050406030204" pitchFamily="18" charset="0"/>
                <a:cs typeface="Times New Roman" panose="02020603050405020304" pitchFamily="18" charset="0"/>
              </a:rPr>
              <a:t>, the court will need to consider any evidence demonstrating the extent to which there will, objectively, be good cause for the respondent to be anxious on return, which evidence will remain relevant to the court's assessment of the respondent's mental state if the child is returned. </a:t>
            </a:r>
            <a:r>
              <a:rPr lang="en-GB" sz="1800" b="1" u="sng" dirty="0">
                <a:solidFill>
                  <a:srgbClr val="000000"/>
                </a:solidFill>
                <a:latin typeface="+mj-lt"/>
                <a:ea typeface="Cambria" panose="02040503050406030204" pitchFamily="18" charset="0"/>
                <a:cs typeface="Times New Roman" panose="02020603050405020304" pitchFamily="18" charset="0"/>
              </a:rPr>
              <a:t>Third</a:t>
            </a:r>
            <a:r>
              <a:rPr lang="en-GB" sz="1800" dirty="0">
                <a:solidFill>
                  <a:srgbClr val="000000"/>
                </a:solidFill>
                <a:latin typeface="+mj-lt"/>
                <a:ea typeface="Cambria" panose="02040503050406030204" pitchFamily="18" charset="0"/>
                <a:cs typeface="Times New Roman" panose="02020603050405020304" pitchFamily="18" charset="0"/>
              </a:rPr>
              <a:t>, where the court considers that the anxieties of a respondent about a return with the child are not based upon objective risk to the respondent but are nevertheless of such intensity as to be likely, in the event of a return, to destabilise the respondent's parenting of the child to a point where the child's situation would become intolerable, the court will still ask if those anxieties can be dispelled, i.e. whether protective measures sufficient to mitigate harm can be identified</a:t>
            </a: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5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61" y="1022533"/>
            <a:ext cx="7643949" cy="858229"/>
          </a:xfrm>
        </p:spPr>
        <p:txBody>
          <a:bodyPr>
            <a:noAutofit/>
          </a:bodyPr>
          <a:lstStyle/>
          <a:p>
            <a:pPr algn="ctr"/>
            <a:br>
              <a:rPr lang="en-GB" sz="3600" b="0" u="sng" dirty="0">
                <a:solidFill>
                  <a:schemeClr val="accent2"/>
                </a:solidFill>
                <a:latin typeface="+mn-lt"/>
              </a:rPr>
            </a:br>
            <a:br>
              <a:rPr lang="en-GB" sz="3600" b="0" u="sng" dirty="0">
                <a:solidFill>
                  <a:schemeClr val="accent2"/>
                </a:solidFill>
                <a:latin typeface="+mn-lt"/>
              </a:rPr>
            </a:br>
            <a:br>
              <a:rPr lang="en-GB" sz="3600" b="0" u="sng" dirty="0">
                <a:solidFill>
                  <a:schemeClr val="accent2"/>
                </a:solidFill>
                <a:latin typeface="+mn-lt"/>
              </a:rPr>
            </a:br>
            <a:br>
              <a:rPr lang="en-GB" sz="3600" b="0" u="sng" dirty="0">
                <a:solidFill>
                  <a:schemeClr val="accent2"/>
                </a:solidFill>
                <a:latin typeface="+mn-lt"/>
              </a:rPr>
            </a:br>
            <a:r>
              <a:rPr lang="en-GB" sz="3600" b="0" u="sng" dirty="0">
                <a:solidFill>
                  <a:schemeClr val="accent2"/>
                </a:solidFill>
                <a:latin typeface="+mn-lt"/>
              </a:rPr>
              <a:t>Article 13(b) – Guide to Good Practice</a:t>
            </a:r>
          </a:p>
        </p:txBody>
      </p:sp>
      <p:sp>
        <p:nvSpPr>
          <p:cNvPr id="3" name="Content Placeholder 2"/>
          <p:cNvSpPr>
            <a:spLocks noGrp="1"/>
          </p:cNvSpPr>
          <p:nvPr>
            <p:ph idx="1"/>
          </p:nvPr>
        </p:nvSpPr>
        <p:spPr>
          <a:xfrm>
            <a:off x="3691126" y="1899168"/>
            <a:ext cx="5116583" cy="3779838"/>
          </a:xfrm>
        </p:spPr>
        <p:txBody>
          <a:bodyPr>
            <a:noAutofit/>
          </a:bodyPr>
          <a:lstStyle/>
          <a:p>
            <a:pPr marL="273050" indent="0">
              <a:lnSpc>
                <a:spcPct val="150000"/>
              </a:lnSpc>
              <a:buNone/>
            </a:pPr>
            <a:r>
              <a:rPr lang="en-GB" sz="1800" u="sng" dirty="0">
                <a:solidFill>
                  <a:srgbClr val="000000"/>
                </a:solidFill>
                <a:latin typeface="+mj-lt"/>
                <a:ea typeface="Cambria" panose="02040503050406030204" pitchFamily="18" charset="0"/>
                <a:cs typeface="Arial" panose="020B0604020202020204" pitchFamily="34" charset="0"/>
              </a:rPr>
              <a:t>Art 13(b) cases include:</a:t>
            </a:r>
            <a:endParaRPr lang="en-GB" sz="1800" i="1" u="sng" dirty="0">
              <a:solidFill>
                <a:srgbClr val="000000"/>
              </a:solidFill>
              <a:latin typeface="+mj-lt"/>
              <a:ea typeface="Cambria" panose="02040503050406030204" pitchFamily="18" charset="0"/>
              <a:cs typeface="Arial" panose="020B0604020202020204" pitchFamily="34" charset="0"/>
            </a:endParaRP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Domestic violence against the child/parent</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Economic or developmental disadvantages</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Risks in state of habitual residence/child’s health</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Risk of separation</a:t>
            </a:r>
          </a:p>
          <a:p>
            <a:pPr marL="1020318" lvl="3"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Immigration issues</a:t>
            </a:r>
          </a:p>
          <a:p>
            <a:pPr marL="1020318" lvl="3"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Criminal issues</a:t>
            </a:r>
          </a:p>
          <a:p>
            <a:pPr marL="1020318" lvl="3"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Separation from siblings</a:t>
            </a:r>
          </a:p>
          <a:p>
            <a:pPr marL="361950" indent="-361950" algn="just">
              <a:buClr>
                <a:srgbClr val="960852"/>
              </a:buClr>
              <a:buBlip>
                <a:blip r:embed="rId2"/>
              </a:buBlip>
              <a:tabLst>
                <a:tab pos="361950" algn="l"/>
              </a:tabLst>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1CE3AC1-A9DB-417E-B58A-4BA19C8D7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839" y="1880762"/>
            <a:ext cx="2274709" cy="321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45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
            <a:ext cx="7643949" cy="858229"/>
          </a:xfrm>
        </p:spPr>
        <p:txBody>
          <a:bodyPr>
            <a:noAutofit/>
          </a:bodyPr>
          <a:lstStyle/>
          <a:p>
            <a:pPr algn="ctr"/>
            <a:br>
              <a:rPr lang="en-GB" sz="3600" b="0" u="sng" dirty="0">
                <a:solidFill>
                  <a:schemeClr val="accent2"/>
                </a:solidFill>
                <a:latin typeface="+mn-lt"/>
              </a:rPr>
            </a:br>
            <a:br>
              <a:rPr lang="en-GB" sz="3600" b="0" u="sng" dirty="0">
                <a:solidFill>
                  <a:schemeClr val="accent2"/>
                </a:solidFill>
                <a:latin typeface="+mn-lt"/>
              </a:rPr>
            </a:br>
            <a:br>
              <a:rPr lang="en-GB" sz="3600" b="0" u="sng" dirty="0">
                <a:solidFill>
                  <a:schemeClr val="accent2"/>
                </a:solidFill>
                <a:latin typeface="+mn-lt"/>
              </a:rPr>
            </a:br>
            <a:br>
              <a:rPr lang="en-GB" sz="3600" b="0" u="sng" dirty="0">
                <a:solidFill>
                  <a:schemeClr val="accent2"/>
                </a:solidFill>
                <a:latin typeface="+mn-lt"/>
              </a:rPr>
            </a:br>
            <a:r>
              <a:rPr lang="en-GB" sz="3600" b="0" u="sng" dirty="0">
                <a:solidFill>
                  <a:schemeClr val="accent2"/>
                </a:solidFill>
                <a:latin typeface="+mn-lt"/>
              </a:rPr>
              <a:t>Article 13(b) – Undertakings</a:t>
            </a:r>
          </a:p>
        </p:txBody>
      </p:sp>
      <p:sp>
        <p:nvSpPr>
          <p:cNvPr id="3" name="Content Placeholder 2"/>
          <p:cNvSpPr>
            <a:spLocks noGrp="1"/>
          </p:cNvSpPr>
          <p:nvPr>
            <p:ph idx="1"/>
          </p:nvPr>
        </p:nvSpPr>
        <p:spPr>
          <a:xfrm>
            <a:off x="385864" y="1539081"/>
            <a:ext cx="4941145" cy="3779838"/>
          </a:xfrm>
        </p:spPr>
        <p:txBody>
          <a:bodyPr>
            <a:noAutofit/>
          </a:bodyPr>
          <a:lstStyle/>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Goodbye, BIIA and Art 11(4) – but is it a big loss?</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See Art 11 1996 HC, in lieu of Art 11(4) BIIA; protective measures include all steps that can be taken, including housing, financial support, as well as more traditional measures such as non-molestation injunctions (</a:t>
            </a:r>
            <a:r>
              <a:rPr lang="en-GB" sz="1800" i="1" u="sng" dirty="0">
                <a:solidFill>
                  <a:srgbClr val="000000"/>
                </a:solidFill>
                <a:latin typeface="+mj-lt"/>
                <a:ea typeface="Cambria" panose="02040503050406030204" pitchFamily="18" charset="0"/>
                <a:cs typeface="Times New Roman" panose="02020603050405020304" pitchFamily="18" charset="0"/>
              </a:rPr>
              <a:t>Re C [2018] EWCA </a:t>
            </a:r>
            <a:r>
              <a:rPr lang="en-GB" sz="1800" i="1" u="sng" dirty="0" err="1">
                <a:solidFill>
                  <a:srgbClr val="000000"/>
                </a:solidFill>
                <a:latin typeface="+mj-lt"/>
                <a:ea typeface="Cambria" panose="02040503050406030204" pitchFamily="18" charset="0"/>
                <a:cs typeface="Times New Roman" panose="02020603050405020304" pitchFamily="18" charset="0"/>
              </a:rPr>
              <a:t>Civ</a:t>
            </a:r>
            <a:r>
              <a:rPr lang="en-GB" sz="1800" i="1" u="sng" dirty="0">
                <a:solidFill>
                  <a:srgbClr val="000000"/>
                </a:solidFill>
                <a:latin typeface="+mj-lt"/>
                <a:ea typeface="Cambria" panose="02040503050406030204" pitchFamily="18" charset="0"/>
                <a:cs typeface="Times New Roman" panose="02020603050405020304" pitchFamily="18" charset="0"/>
              </a:rPr>
              <a:t> 2834</a:t>
            </a:r>
            <a:r>
              <a:rPr lang="en-GB" sz="1800" dirty="0">
                <a:solidFill>
                  <a:srgbClr val="000000"/>
                </a:solidFill>
                <a:latin typeface="+mj-lt"/>
                <a:ea typeface="Cambria" panose="02040503050406030204" pitchFamily="18" charset="0"/>
                <a:cs typeface="Times New Roman" panose="02020603050405020304" pitchFamily="18" charset="0"/>
              </a:rPr>
              <a:t>)</a:t>
            </a:r>
          </a:p>
          <a:p>
            <a:pPr marL="654558" lvl="1" indent="-361950" algn="just">
              <a:buClr>
                <a:srgbClr val="960852"/>
              </a:buClr>
              <a:buBlip>
                <a:blip r:embed="rId2"/>
              </a:buBlip>
              <a:tabLst>
                <a:tab pos="361950" algn="l"/>
              </a:tabLst>
            </a:pPr>
            <a:r>
              <a:rPr lang="en-GB" sz="1800" i="1" u="sng" dirty="0">
                <a:solidFill>
                  <a:srgbClr val="000000"/>
                </a:solidFill>
                <a:latin typeface="+mj-lt"/>
                <a:ea typeface="Cambria" panose="02040503050406030204" pitchFamily="18" charset="0"/>
                <a:cs typeface="Times New Roman" panose="02020603050405020304" pitchFamily="18" charset="0"/>
              </a:rPr>
              <a:t>AB v CD (Abduction; Undertakings) [2021] EWHC 665 (Fam)</a:t>
            </a:r>
            <a:endParaRPr lang="en-GB" sz="1800" dirty="0">
              <a:solidFill>
                <a:srgbClr val="000000"/>
              </a:solidFill>
              <a:latin typeface="+mj-lt"/>
              <a:ea typeface="Cambria" panose="02040503050406030204" pitchFamily="18" charset="0"/>
              <a:cs typeface="Times New Roman" panose="02020603050405020304" pitchFamily="18" charset="0"/>
            </a:endParaRPr>
          </a:p>
          <a:p>
            <a:pPr marL="837438" lvl="2"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Undertakings not enforceable as a matter of domestic law</a:t>
            </a:r>
          </a:p>
          <a:p>
            <a:pPr marL="837438" lvl="2"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Return ordered notwithstanding</a:t>
            </a:r>
          </a:p>
          <a:p>
            <a:pPr marL="292608" lvl="1" indent="0" algn="just">
              <a:buClr>
                <a:srgbClr val="960852"/>
              </a:buClr>
              <a:buNone/>
              <a:tabLst>
                <a:tab pos="361950" algn="l"/>
              </a:tabLst>
            </a:pPr>
            <a:endParaRPr lang="en-GB" sz="1800" dirty="0">
              <a:solidFill>
                <a:srgbClr val="000000"/>
              </a:solidFill>
              <a:latin typeface="+mj-lt"/>
              <a:ea typeface="Cambria" panose="02040503050406030204" pitchFamily="18" charset="0"/>
              <a:cs typeface="Times New Roman" panose="02020603050405020304" pitchFamily="18" charset="0"/>
            </a:endParaRPr>
          </a:p>
          <a:p>
            <a:pPr marL="361950" indent="-361950" algn="just">
              <a:buClr>
                <a:srgbClr val="960852"/>
              </a:buClr>
              <a:buBlip>
                <a:blip r:embed="rId2"/>
              </a:buBlip>
              <a:tabLst>
                <a:tab pos="361950" algn="l"/>
              </a:tabLst>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a:solidFill>
                  <a:prstClr val="white"/>
                </a:solidFill>
              </a:rPr>
              <a:t>www.iflg.uk.com</a:t>
            </a:r>
            <a:endParaRPr lang="en-GB" dirty="0">
              <a:solidFill>
                <a:prstClr val="white"/>
              </a:solidFill>
            </a:endParaRP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a:solidFill>
                  <a:prstClr val="white"/>
                </a:solidFill>
              </a:rPr>
              <a:t>James Netto</a:t>
            </a:r>
            <a:endParaRPr lang="en-GB" dirty="0">
              <a:solidFill>
                <a:prstClr val="white"/>
              </a:solidFill>
            </a:endParaRP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descr="Cross-undertakings in damages - Court of Appeal shuts the door">
            <a:extLst>
              <a:ext uri="{FF2B5EF4-FFF2-40B4-BE49-F238E27FC236}">
                <a16:creationId xmlns:a16="http://schemas.microsoft.com/office/drawing/2014/main" id="{94EFF22E-79FD-4EF8-BECE-9CC16E5CC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832" y="1539081"/>
            <a:ext cx="3085304" cy="173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5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44"/>
            <a:ext cx="7643949" cy="858229"/>
          </a:xfrm>
        </p:spPr>
        <p:txBody>
          <a:bodyPr>
            <a:noAutofit/>
          </a:bodyPr>
          <a:lstStyle/>
          <a:p>
            <a:pPr algn="ctr"/>
            <a:r>
              <a:rPr lang="en-GB" sz="3600" b="0" u="sng" dirty="0">
                <a:solidFill>
                  <a:schemeClr val="accent2"/>
                </a:solidFill>
                <a:latin typeface="+mn-lt"/>
              </a:rPr>
              <a:t>Article 13(b) – mental health</a:t>
            </a:r>
          </a:p>
        </p:txBody>
      </p:sp>
      <p:sp>
        <p:nvSpPr>
          <p:cNvPr id="3" name="Content Placeholder 2"/>
          <p:cNvSpPr>
            <a:spLocks noGrp="1"/>
          </p:cNvSpPr>
          <p:nvPr>
            <p:ph idx="1"/>
          </p:nvPr>
        </p:nvSpPr>
        <p:spPr>
          <a:xfrm>
            <a:off x="486433" y="1012874"/>
            <a:ext cx="5343786" cy="4937760"/>
          </a:xfrm>
        </p:spPr>
        <p:txBody>
          <a:bodyPr>
            <a:noAutofit/>
          </a:bodyPr>
          <a:lstStyle/>
          <a:p>
            <a:pPr marL="273050" indent="0">
              <a:lnSpc>
                <a:spcPct val="150000"/>
              </a:lnSpc>
              <a:buNone/>
            </a:pPr>
            <a:r>
              <a:rPr lang="en-GB" sz="1800" dirty="0">
                <a:solidFill>
                  <a:srgbClr val="000000"/>
                </a:solidFill>
                <a:latin typeface="+mj-lt"/>
                <a:ea typeface="Cambria" panose="02040503050406030204" pitchFamily="18" charset="0"/>
                <a:cs typeface="Arial" panose="020B0604020202020204" pitchFamily="34" charset="0"/>
              </a:rPr>
              <a:t>Perhaps the trickiest of all Article 13(b) cases!</a:t>
            </a:r>
          </a:p>
          <a:p>
            <a:pPr marL="273050" indent="0">
              <a:lnSpc>
                <a:spcPct val="150000"/>
              </a:lnSpc>
              <a:buNone/>
            </a:pPr>
            <a:r>
              <a:rPr lang="en-GB" sz="1800" dirty="0">
                <a:solidFill>
                  <a:srgbClr val="000000"/>
                </a:solidFill>
                <a:latin typeface="+mj-lt"/>
                <a:ea typeface="Cambria" panose="02040503050406030204" pitchFamily="18" charset="0"/>
                <a:cs typeface="Arial" panose="020B0604020202020204" pitchFamily="34" charset="0"/>
              </a:rPr>
              <a:t>Respondent’s (or child’s) mental health issues as grounds for non-return?</a:t>
            </a:r>
          </a:p>
          <a:p>
            <a:pPr marL="654558" lvl="1" indent="-361950" algn="just">
              <a:buClr>
                <a:srgbClr val="960852"/>
              </a:buClr>
              <a:buBlip>
                <a:blip r:embed="rId2"/>
              </a:buBlip>
              <a:tabLst>
                <a:tab pos="361950" algn="l"/>
              </a:tabLst>
            </a:pPr>
            <a:r>
              <a:rPr lang="pl-PL" sz="1800" i="1" u="sng" dirty="0">
                <a:solidFill>
                  <a:srgbClr val="000000"/>
                </a:solidFill>
                <a:latin typeface="+mj-lt"/>
                <a:ea typeface="Cambria" panose="02040503050406030204" pitchFamily="18" charset="0"/>
                <a:cs typeface="Times New Roman" panose="02020603050405020304" pitchFamily="18" charset="0"/>
              </a:rPr>
              <a:t>W (A Child) [2018] EWCA Civ 1904</a:t>
            </a:r>
            <a:r>
              <a:rPr lang="en-GB" sz="1800" i="1" dirty="0">
                <a:solidFill>
                  <a:srgbClr val="000000"/>
                </a:solidFill>
                <a:latin typeface="+mj-lt"/>
                <a:ea typeface="Cambria" panose="02040503050406030204" pitchFamily="18" charset="0"/>
                <a:cs typeface="Times New Roman" panose="02020603050405020304" pitchFamily="18" charset="0"/>
              </a:rPr>
              <a:t> </a:t>
            </a:r>
            <a:r>
              <a:rPr lang="en-GB" sz="1800" dirty="0">
                <a:solidFill>
                  <a:srgbClr val="000000"/>
                </a:solidFill>
                <a:latin typeface="+mj-lt"/>
                <a:ea typeface="Cambria" panose="02040503050406030204" pitchFamily="18" charset="0"/>
                <a:cs typeface="Times New Roman" panose="02020603050405020304" pitchFamily="18" charset="0"/>
              </a:rPr>
              <a:t>– even post return order, judgment can be set aside - mother's psychiatric health had "fundamentally changed" and that she was “psychologically overwhelmed by the circumstances”</a:t>
            </a:r>
          </a:p>
          <a:p>
            <a:pPr marL="654558" lvl="1" indent="-361950" algn="just">
              <a:buClr>
                <a:srgbClr val="960852"/>
              </a:buClr>
              <a:buBlip>
                <a:blip r:embed="rId2"/>
              </a:buBlip>
              <a:tabLst>
                <a:tab pos="361950" algn="l"/>
              </a:tabLst>
            </a:pPr>
            <a:r>
              <a:rPr lang="en-GB" sz="1800" i="1" u="sng" dirty="0">
                <a:solidFill>
                  <a:srgbClr val="000000"/>
                </a:solidFill>
                <a:latin typeface="+mj-lt"/>
                <a:ea typeface="Cambria" panose="02040503050406030204" pitchFamily="18" charset="0"/>
                <a:cs typeface="Times New Roman" panose="02020603050405020304" pitchFamily="18" charset="0"/>
              </a:rPr>
              <a:t>A (Child Abduction Article 13b) [2021] EWCA </a:t>
            </a:r>
            <a:r>
              <a:rPr lang="en-GB" sz="1800" i="1" u="sng" dirty="0" err="1">
                <a:solidFill>
                  <a:srgbClr val="000000"/>
                </a:solidFill>
                <a:latin typeface="+mj-lt"/>
                <a:ea typeface="Cambria" panose="02040503050406030204" pitchFamily="18" charset="0"/>
                <a:cs typeface="Times New Roman" panose="02020603050405020304" pitchFamily="18" charset="0"/>
              </a:rPr>
              <a:t>Civ</a:t>
            </a:r>
            <a:r>
              <a:rPr lang="en-GB" sz="1800" i="1" u="sng" dirty="0">
                <a:solidFill>
                  <a:srgbClr val="000000"/>
                </a:solidFill>
                <a:latin typeface="+mj-lt"/>
                <a:ea typeface="Cambria" panose="02040503050406030204" pitchFamily="18" charset="0"/>
                <a:cs typeface="Times New Roman" panose="02020603050405020304" pitchFamily="18" charset="0"/>
              </a:rPr>
              <a:t> 328</a:t>
            </a:r>
            <a:r>
              <a:rPr lang="en-GB" sz="1800" dirty="0">
                <a:solidFill>
                  <a:srgbClr val="000000"/>
                </a:solidFill>
                <a:latin typeface="+mj-lt"/>
                <a:ea typeface="Cambria" panose="02040503050406030204" pitchFamily="18" charset="0"/>
                <a:cs typeface="Times New Roman" panose="02020603050405020304" pitchFamily="18" charset="0"/>
              </a:rPr>
              <a:t> – return order made; however, based on the further evidence concerning the mother's mental health and family support, the Court of Appeal did not think that the Judge's order could stand</a:t>
            </a:r>
          </a:p>
          <a:p>
            <a:pPr marL="654558" lvl="1" indent="-361950" algn="just">
              <a:buClr>
                <a:srgbClr val="960852"/>
              </a:buClr>
              <a:buBlip>
                <a:blip r:embed="rId2"/>
              </a:buBlip>
              <a:tabLst>
                <a:tab pos="361950" algn="l"/>
              </a:tabLst>
            </a:pPr>
            <a:r>
              <a:rPr lang="en-GB" sz="1800" i="1" dirty="0">
                <a:solidFill>
                  <a:srgbClr val="000000"/>
                </a:solidFill>
                <a:latin typeface="+mj-lt"/>
                <a:ea typeface="Cambria" panose="02040503050406030204" pitchFamily="18" charset="0"/>
                <a:cs typeface="Times New Roman" panose="02020603050405020304" pitchFamily="18" charset="0"/>
              </a:rPr>
              <a:t>PTSD? Depression? Intertwining issues of domestic violence?</a:t>
            </a:r>
          </a:p>
          <a:p>
            <a:pPr marL="361950" indent="-361950" algn="just">
              <a:buClr>
                <a:srgbClr val="960852"/>
              </a:buClr>
              <a:buBlip>
                <a:blip r:embed="rId2"/>
              </a:buBlip>
              <a:tabLst>
                <a:tab pos="361950" algn="l"/>
              </a:tabLst>
            </a:pPr>
            <a:endParaRPr lang="en-GB" sz="1800" i="1" u="sng"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Mental Health - Critical Path Learning Center %">
            <a:extLst>
              <a:ext uri="{FF2B5EF4-FFF2-40B4-BE49-F238E27FC236}">
                <a16:creationId xmlns:a16="http://schemas.microsoft.com/office/drawing/2014/main" id="{D98CB4A5-027E-43F5-B9D3-7F2CA3ACC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651" y="1534337"/>
            <a:ext cx="3510349" cy="207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8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00" y="334389"/>
            <a:ext cx="7643949" cy="858229"/>
          </a:xfrm>
        </p:spPr>
        <p:txBody>
          <a:bodyPr>
            <a:noAutofit/>
          </a:bodyPr>
          <a:lstStyle/>
          <a:p>
            <a:pPr algn="ctr"/>
            <a:br>
              <a:rPr lang="en-GB" sz="3600" b="0" u="sng" dirty="0">
                <a:solidFill>
                  <a:schemeClr val="accent2"/>
                </a:solidFill>
                <a:latin typeface="+mn-lt"/>
              </a:rPr>
            </a:br>
            <a:br>
              <a:rPr lang="en-GB" sz="3600" b="0" u="sng" dirty="0">
                <a:solidFill>
                  <a:schemeClr val="accent2"/>
                </a:solidFill>
                <a:latin typeface="+mn-lt"/>
              </a:rPr>
            </a:br>
            <a:br>
              <a:rPr lang="en-GB" sz="3600" b="0" u="sng" dirty="0">
                <a:solidFill>
                  <a:schemeClr val="accent2"/>
                </a:solidFill>
                <a:latin typeface="+mn-lt"/>
              </a:rPr>
            </a:br>
            <a:br>
              <a:rPr lang="en-GB" sz="3600" b="0" u="sng" dirty="0">
                <a:solidFill>
                  <a:schemeClr val="accent2"/>
                </a:solidFill>
                <a:latin typeface="+mn-lt"/>
              </a:rPr>
            </a:br>
            <a:r>
              <a:rPr lang="en-GB" sz="3600" b="0" u="sng" dirty="0">
                <a:solidFill>
                  <a:schemeClr val="accent2"/>
                </a:solidFill>
                <a:latin typeface="+mn-lt"/>
              </a:rPr>
              <a:t>Article 13(b) – mental health: Top tips</a:t>
            </a:r>
            <a:br>
              <a:rPr lang="en-GB" sz="3600" b="0" u="sng" dirty="0">
                <a:solidFill>
                  <a:schemeClr val="accent2"/>
                </a:solidFill>
                <a:latin typeface="+mn-lt"/>
              </a:rPr>
            </a:br>
            <a:endParaRPr lang="en-GB" sz="3600" b="0" u="sng" dirty="0">
              <a:solidFill>
                <a:schemeClr val="accent2"/>
              </a:solidFill>
              <a:latin typeface="+mn-lt"/>
            </a:endParaRPr>
          </a:p>
        </p:txBody>
      </p:sp>
      <p:sp>
        <p:nvSpPr>
          <p:cNvPr id="3" name="Content Placeholder 2"/>
          <p:cNvSpPr>
            <a:spLocks noGrp="1"/>
          </p:cNvSpPr>
          <p:nvPr>
            <p:ph idx="1"/>
          </p:nvPr>
        </p:nvSpPr>
        <p:spPr>
          <a:xfrm>
            <a:off x="436097" y="850900"/>
            <a:ext cx="5197554" cy="4832448"/>
          </a:xfrm>
        </p:spPr>
        <p:txBody>
          <a:bodyPr>
            <a:noAutofit/>
          </a:bodyPr>
          <a:lstStyle/>
          <a:p>
            <a:pPr marL="0" indent="0" algn="just">
              <a:buClr>
                <a:srgbClr val="960852"/>
              </a:buClr>
              <a:buNone/>
              <a:tabLst>
                <a:tab pos="361950" algn="l"/>
              </a:tabLst>
            </a:pPr>
            <a:r>
              <a:rPr lang="en-GB" sz="1800" u="sng" dirty="0">
                <a:solidFill>
                  <a:srgbClr val="000000"/>
                </a:solidFill>
                <a:latin typeface="+mj-lt"/>
                <a:ea typeface="Cambria" panose="02040503050406030204" pitchFamily="18" charset="0"/>
                <a:cs typeface="Times New Roman" panose="02020603050405020304" pitchFamily="18" charset="0"/>
              </a:rPr>
              <a:t>If for an </a:t>
            </a:r>
            <a:r>
              <a:rPr lang="en-GB" sz="1800" b="1" u="sng" dirty="0">
                <a:solidFill>
                  <a:srgbClr val="000000"/>
                </a:solidFill>
                <a:latin typeface="+mj-lt"/>
                <a:ea typeface="Cambria" panose="02040503050406030204" pitchFamily="18" charset="0"/>
                <a:cs typeface="Times New Roman" panose="02020603050405020304" pitchFamily="18" charset="0"/>
              </a:rPr>
              <a:t>applicant</a:t>
            </a:r>
            <a:r>
              <a:rPr lang="en-GB" sz="1800" u="sng" dirty="0">
                <a:solidFill>
                  <a:srgbClr val="000000"/>
                </a:solidFill>
                <a:latin typeface="+mj-lt"/>
                <a:ea typeface="Cambria" panose="02040503050406030204" pitchFamily="18" charset="0"/>
                <a:cs typeface="Times New Roman" panose="02020603050405020304" pitchFamily="18" charset="0"/>
              </a:rPr>
              <a:t>:</a:t>
            </a:r>
            <a:r>
              <a:rPr lang="en-GB" sz="1800" dirty="0">
                <a:solidFill>
                  <a:srgbClr val="000000"/>
                </a:solidFill>
                <a:latin typeface="+mj-lt"/>
                <a:ea typeface="Cambria" panose="02040503050406030204" pitchFamily="18" charset="0"/>
                <a:cs typeface="Times New Roman" panose="02020603050405020304" pitchFamily="18" charset="0"/>
              </a:rPr>
              <a:t> </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Flag issues at early available opportunity to ensure a final hearing is not derailed</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Did the respondent have known mental health issues before abducting?</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What protective measures can be set up before returning? Make them watertight!</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Can a court order be put in place in country of origin?</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Return proceedings in country of origin?</a:t>
            </a:r>
          </a:p>
          <a:p>
            <a:pPr marL="0" indent="0" algn="just">
              <a:buClr>
                <a:srgbClr val="960852"/>
              </a:buClr>
              <a:buNone/>
              <a:tabLst>
                <a:tab pos="361950" algn="l"/>
              </a:tabLst>
            </a:pPr>
            <a:r>
              <a:rPr lang="en-GB" sz="1800" u="sng" dirty="0">
                <a:solidFill>
                  <a:srgbClr val="000000"/>
                </a:solidFill>
                <a:latin typeface="+mj-lt"/>
                <a:ea typeface="Cambria" panose="02040503050406030204" pitchFamily="18" charset="0"/>
                <a:cs typeface="Times New Roman" panose="02020603050405020304" pitchFamily="18" charset="0"/>
              </a:rPr>
              <a:t>If for a </a:t>
            </a:r>
            <a:r>
              <a:rPr lang="en-GB" sz="1800" b="1" u="sng" dirty="0">
                <a:solidFill>
                  <a:srgbClr val="000000"/>
                </a:solidFill>
                <a:latin typeface="+mj-lt"/>
                <a:ea typeface="Cambria" panose="02040503050406030204" pitchFamily="18" charset="0"/>
                <a:cs typeface="Times New Roman" panose="02020603050405020304" pitchFamily="18" charset="0"/>
              </a:rPr>
              <a:t>respondent</a:t>
            </a:r>
            <a:r>
              <a:rPr lang="en-GB" sz="1800" u="sng" dirty="0">
                <a:solidFill>
                  <a:srgbClr val="000000"/>
                </a:solidFill>
                <a:latin typeface="+mj-lt"/>
                <a:ea typeface="Cambria" panose="02040503050406030204" pitchFamily="18" charset="0"/>
                <a:cs typeface="Times New Roman" panose="02020603050405020304" pitchFamily="18" charset="0"/>
              </a:rPr>
              <a:t>:</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Obtain psychiatrist with relevant cultural background and/or experience of Hague cases</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Obtain medical records from country of origin</a:t>
            </a:r>
          </a:p>
          <a:p>
            <a:pPr marL="654558" lvl="1" indent="-361950" algn="just">
              <a:buClr>
                <a:srgbClr val="960852"/>
              </a:buClr>
              <a:buBlip>
                <a:blip r:embed="rId2"/>
              </a:buBlip>
              <a:tabLst>
                <a:tab pos="361950" algn="l"/>
              </a:tabLst>
            </a:pPr>
            <a:r>
              <a:rPr lang="en-GB" sz="1800" dirty="0">
                <a:solidFill>
                  <a:srgbClr val="000000"/>
                </a:solidFill>
                <a:latin typeface="+mj-lt"/>
                <a:ea typeface="Cambria" panose="02040503050406030204" pitchFamily="18" charset="0"/>
                <a:cs typeface="Times New Roman" panose="02020603050405020304" pitchFamily="18" charset="0"/>
              </a:rPr>
              <a:t>Monitor constantly – prospect of set aside?</a:t>
            </a:r>
          </a:p>
          <a:p>
            <a:pPr marL="361950" indent="-361950" algn="just">
              <a:buClr>
                <a:srgbClr val="960852"/>
              </a:buClr>
              <a:buBlip>
                <a:blip r:embed="rId2"/>
              </a:buBlip>
              <a:tabLst>
                <a:tab pos="361950" algn="l"/>
              </a:tabLst>
            </a:pPr>
            <a:endParaRPr lang="en-GB" sz="1800" i="1" u="sng"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Mental Health - Critical Path Learning Center %">
            <a:extLst>
              <a:ext uri="{FF2B5EF4-FFF2-40B4-BE49-F238E27FC236}">
                <a16:creationId xmlns:a16="http://schemas.microsoft.com/office/drawing/2014/main" id="{D98CB4A5-027E-43F5-B9D3-7F2CA3ACC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651" y="1534337"/>
            <a:ext cx="3510349" cy="207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91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1785"/>
            <a:ext cx="7643949" cy="858229"/>
          </a:xfrm>
        </p:spPr>
        <p:txBody>
          <a:bodyPr>
            <a:noAutofit/>
          </a:bodyPr>
          <a:lstStyle/>
          <a:p>
            <a:pPr algn="ctr"/>
            <a:br>
              <a:rPr lang="en-GB" sz="3600" b="0" u="sng" dirty="0">
                <a:solidFill>
                  <a:schemeClr val="accent2"/>
                </a:solidFill>
                <a:latin typeface="+mn-lt"/>
              </a:rPr>
            </a:br>
            <a:br>
              <a:rPr lang="en-GB" sz="3600" b="0" u="sng" dirty="0">
                <a:solidFill>
                  <a:schemeClr val="accent2"/>
                </a:solidFill>
                <a:latin typeface="+mn-lt"/>
              </a:rPr>
            </a:br>
            <a:r>
              <a:rPr lang="en-GB" sz="3600" b="0" i="1" u="sng" dirty="0">
                <a:solidFill>
                  <a:schemeClr val="accent2"/>
                </a:solidFill>
                <a:latin typeface="+mn-lt"/>
              </a:rPr>
              <a:t>Re G </a:t>
            </a:r>
            <a:r>
              <a:rPr lang="en-GB" sz="3600" b="0" u="sng" dirty="0">
                <a:solidFill>
                  <a:schemeClr val="accent2"/>
                </a:solidFill>
                <a:latin typeface="+mn-lt"/>
              </a:rPr>
              <a:t>– Asylum as a bar to return</a:t>
            </a:r>
            <a:br>
              <a:rPr lang="en-GB" sz="3600" b="0" u="sng" dirty="0">
                <a:solidFill>
                  <a:schemeClr val="accent2"/>
                </a:solidFill>
                <a:latin typeface="+mn-lt"/>
              </a:rPr>
            </a:br>
            <a:endParaRPr lang="en-GB" sz="3600" b="0" u="sng" dirty="0">
              <a:solidFill>
                <a:schemeClr val="accent2"/>
              </a:solidFill>
              <a:latin typeface="+mn-lt"/>
            </a:endParaRPr>
          </a:p>
        </p:txBody>
      </p:sp>
      <p:sp>
        <p:nvSpPr>
          <p:cNvPr id="3" name="Content Placeholder 2"/>
          <p:cNvSpPr>
            <a:spLocks noGrp="1"/>
          </p:cNvSpPr>
          <p:nvPr>
            <p:ph idx="1"/>
          </p:nvPr>
        </p:nvSpPr>
        <p:spPr>
          <a:xfrm>
            <a:off x="50335" y="1026942"/>
            <a:ext cx="5343786" cy="5106572"/>
          </a:xfrm>
        </p:spPr>
        <p:txBody>
          <a:bodyPr>
            <a:noAutofit/>
          </a:bodyPr>
          <a:lstStyle/>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G is an only child of divorced parents. Until February 2020, her parents lived near to each other in South Africa. However, after telling friends that she was lesbian, G’s mother began to experience persecution from her family in South Africa. As a result, she fled to England with G and made an application for asylum. Upon discovering that G had been taken to England, G’s father made an application for her return under the 1980 Hague Convention</a:t>
            </a:r>
          </a:p>
          <a:p>
            <a:pPr marL="292608" lvl="1" indent="0" algn="just">
              <a:buClr>
                <a:srgbClr val="960852"/>
              </a:buClr>
              <a:buNone/>
              <a:tabLst>
                <a:tab pos="361950" algn="l"/>
              </a:tabLst>
            </a:pPr>
            <a:endParaRPr lang="en-US" sz="1800" dirty="0">
              <a:solidFill>
                <a:srgbClr val="000000"/>
              </a:solidFill>
              <a:latin typeface="+mj-lt"/>
              <a:ea typeface="Cambria" panose="02040503050406030204" pitchFamily="18" charset="0"/>
              <a:cs typeface="Times New Roman" panose="02020603050405020304" pitchFamily="18" charset="0"/>
            </a:endParaRPr>
          </a:p>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At first instance, Lieven J held that the father’s application for a return order should be stayed pending the determination of G’s mother’s asylum claim. The Court of Appeal considered that, in the circumstances, the High Court was not barred from determining the father’s application for a return order, nor was it barred from making such an order</a:t>
            </a:r>
            <a:endParaRPr lang="en-US" sz="1800" u="sng" dirty="0">
              <a:solidFill>
                <a:srgbClr val="000000"/>
              </a:solidFill>
              <a:latin typeface="+mj-lt"/>
              <a:ea typeface="Cambria" panose="02040503050406030204" pitchFamily="18" charset="0"/>
              <a:cs typeface="Times New Roman" panose="02020603050405020304" pitchFamily="18" charset="0"/>
            </a:endParaRPr>
          </a:p>
          <a:p>
            <a:pPr marL="361950" indent="-361950" algn="just">
              <a:buClr>
                <a:srgbClr val="960852"/>
              </a:buClr>
              <a:buBlip>
                <a:blip r:embed="rId2"/>
              </a:buBlip>
              <a:tabLst>
                <a:tab pos="361950" algn="l"/>
              </a:tabLst>
            </a:pPr>
            <a:endParaRPr lang="en-GB" sz="1800" i="1" u="sng"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2B7DBBBC-91BB-424B-9883-DEB38B12DCC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935" y="1567133"/>
            <a:ext cx="3054950" cy="203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951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05" y="421785"/>
            <a:ext cx="7643949" cy="858229"/>
          </a:xfrm>
        </p:spPr>
        <p:txBody>
          <a:bodyPr>
            <a:noAutofit/>
          </a:bodyPr>
          <a:lstStyle/>
          <a:p>
            <a:pPr algn="ctr"/>
            <a:br>
              <a:rPr lang="en-GB" sz="3600" b="0" u="sng" dirty="0">
                <a:solidFill>
                  <a:schemeClr val="accent2"/>
                </a:solidFill>
                <a:latin typeface="+mn-lt"/>
              </a:rPr>
            </a:br>
            <a:br>
              <a:rPr lang="en-GB" sz="3600" b="0" u="sng" dirty="0">
                <a:solidFill>
                  <a:schemeClr val="accent2"/>
                </a:solidFill>
                <a:latin typeface="+mn-lt"/>
              </a:rPr>
            </a:br>
            <a:r>
              <a:rPr lang="en-GB" sz="3600" b="0" i="1" u="sng" dirty="0">
                <a:solidFill>
                  <a:schemeClr val="accent2"/>
                </a:solidFill>
                <a:latin typeface="+mn-lt"/>
              </a:rPr>
              <a:t>Re G </a:t>
            </a:r>
            <a:r>
              <a:rPr lang="en-GB" sz="3600" b="0" u="sng" dirty="0">
                <a:solidFill>
                  <a:schemeClr val="accent2"/>
                </a:solidFill>
                <a:latin typeface="+mn-lt"/>
              </a:rPr>
              <a:t>– Asylum as a bar to return</a:t>
            </a:r>
            <a:br>
              <a:rPr lang="en-GB" sz="3600" b="0" u="sng" dirty="0">
                <a:solidFill>
                  <a:schemeClr val="accent2"/>
                </a:solidFill>
                <a:latin typeface="+mn-lt"/>
              </a:rPr>
            </a:br>
            <a:endParaRPr lang="en-GB" sz="3600" b="0" u="sng" dirty="0">
              <a:solidFill>
                <a:schemeClr val="accent2"/>
              </a:solidFill>
              <a:latin typeface="+mn-lt"/>
            </a:endParaRPr>
          </a:p>
        </p:txBody>
      </p:sp>
      <p:sp>
        <p:nvSpPr>
          <p:cNvPr id="3" name="Content Placeholder 2"/>
          <p:cNvSpPr>
            <a:spLocks noGrp="1"/>
          </p:cNvSpPr>
          <p:nvPr>
            <p:ph idx="1"/>
          </p:nvPr>
        </p:nvSpPr>
        <p:spPr>
          <a:xfrm>
            <a:off x="50335" y="1280014"/>
            <a:ext cx="8875550" cy="5081924"/>
          </a:xfrm>
        </p:spPr>
        <p:txBody>
          <a:bodyPr>
            <a:noAutofit/>
          </a:bodyPr>
          <a:lstStyle/>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An asylum claim is an </a:t>
            </a:r>
            <a:r>
              <a:rPr lang="en-US" sz="1800" b="1" u="sng" dirty="0">
                <a:solidFill>
                  <a:srgbClr val="000000"/>
                </a:solidFill>
                <a:latin typeface="+mj-lt"/>
                <a:ea typeface="Cambria" panose="02040503050406030204" pitchFamily="18" charset="0"/>
                <a:cs typeface="Times New Roman" panose="02020603050405020304" pitchFamily="18" charset="0"/>
              </a:rPr>
              <a:t>absolute</a:t>
            </a:r>
            <a:r>
              <a:rPr lang="en-US" sz="1800" dirty="0">
                <a:solidFill>
                  <a:srgbClr val="000000"/>
                </a:solidFill>
                <a:latin typeface="+mj-lt"/>
                <a:ea typeface="Cambria" panose="02040503050406030204" pitchFamily="18" charset="0"/>
                <a:cs typeface="Times New Roman" panose="02020603050405020304" pitchFamily="18" charset="0"/>
              </a:rPr>
              <a:t> bar to </a:t>
            </a:r>
            <a:r>
              <a:rPr lang="en-US" sz="1800" u="sng" dirty="0">
                <a:solidFill>
                  <a:srgbClr val="000000"/>
                </a:solidFill>
                <a:latin typeface="+mj-lt"/>
                <a:ea typeface="Cambria" panose="02040503050406030204" pitchFamily="18" charset="0"/>
                <a:cs typeface="Times New Roman" panose="02020603050405020304" pitchFamily="18" charset="0"/>
              </a:rPr>
              <a:t>enforcement</a:t>
            </a:r>
            <a:r>
              <a:rPr lang="en-US" sz="1800" dirty="0">
                <a:solidFill>
                  <a:srgbClr val="000000"/>
                </a:solidFill>
                <a:latin typeface="+mj-lt"/>
                <a:ea typeface="Cambria" panose="02040503050406030204" pitchFamily="18" charset="0"/>
                <a:cs typeface="Times New Roman" panose="02020603050405020304" pitchFamily="18" charset="0"/>
              </a:rPr>
              <a:t> of a Hague return order, until the claim has been either decided by the Home Secretary. This does not prevent the determination of the Hague return order, but does bar any enforcement of the order.</a:t>
            </a:r>
          </a:p>
          <a:p>
            <a:pPr marL="654558" lvl="1" indent="-361950" algn="just">
              <a:buClr>
                <a:srgbClr val="960852"/>
              </a:buClr>
              <a:buBlip>
                <a:blip r:embed="rId2"/>
              </a:buBlip>
              <a:tabLst>
                <a:tab pos="361950" algn="l"/>
              </a:tabLst>
            </a:pPr>
            <a:r>
              <a:rPr lang="en-US" sz="1800" dirty="0">
                <a:solidFill>
                  <a:srgbClr val="000000"/>
                </a:solidFill>
                <a:latin typeface="+mj-lt"/>
                <a:ea typeface="Cambria" panose="02040503050406030204" pitchFamily="18" charset="0"/>
                <a:cs typeface="Times New Roman" panose="02020603050405020304" pitchFamily="18" charset="0"/>
              </a:rPr>
              <a:t>A grant of refugee status would act as an absolute bar to return, leading to a </a:t>
            </a:r>
            <a:r>
              <a:rPr lang="en-US" sz="1800" i="1" dirty="0">
                <a:solidFill>
                  <a:srgbClr val="000000"/>
                </a:solidFill>
                <a:latin typeface="+mj-lt"/>
                <a:ea typeface="Cambria" panose="02040503050406030204" pitchFamily="18" charset="0"/>
                <a:cs typeface="Times New Roman" panose="02020603050405020304" pitchFamily="18" charset="0"/>
              </a:rPr>
              <a:t>“devasting impact [to] the Hague proceedings”</a:t>
            </a:r>
          </a:p>
          <a:p>
            <a:pPr marL="654558" lvl="1" indent="-361950" algn="just">
              <a:buClr>
                <a:srgbClr val="960852"/>
              </a:buClr>
              <a:buBlip>
                <a:blip r:embed="rId2"/>
              </a:buBlip>
              <a:tabLst>
                <a:tab pos="361950" algn="l"/>
              </a:tabLst>
            </a:pPr>
            <a:r>
              <a:rPr lang="en-US" sz="1800" i="1" dirty="0">
                <a:solidFill>
                  <a:srgbClr val="000000"/>
                </a:solidFill>
                <a:latin typeface="+mj-lt"/>
                <a:ea typeface="Cambria" panose="02040503050406030204" pitchFamily="18" charset="0"/>
                <a:cs typeface="Times New Roman" panose="02020603050405020304" pitchFamily="18" charset="0"/>
              </a:rPr>
              <a:t>Does a child named as a dependent on a parent’s asylum application have any protection from refoulment? </a:t>
            </a:r>
          </a:p>
          <a:p>
            <a:pPr marL="1020318" lvl="3" indent="-361950" algn="just">
              <a:buClr>
                <a:srgbClr val="960852"/>
              </a:buClr>
              <a:buBlip>
                <a:blip r:embed="rId2"/>
              </a:buBlip>
              <a:tabLst>
                <a:tab pos="361950" algn="l"/>
              </a:tabLst>
            </a:pPr>
            <a:r>
              <a:rPr lang="en-US" sz="1800" b="1" i="1" dirty="0">
                <a:solidFill>
                  <a:srgbClr val="000000"/>
                </a:solidFill>
                <a:latin typeface="+mj-lt"/>
                <a:ea typeface="Cambria" panose="02040503050406030204" pitchFamily="18" charset="0"/>
                <a:cs typeface="Times New Roman" panose="02020603050405020304" pitchFamily="18" charset="0"/>
              </a:rPr>
              <a:t>Allowed</a:t>
            </a:r>
            <a:r>
              <a:rPr lang="en-US" sz="1800" i="1" dirty="0">
                <a:solidFill>
                  <a:srgbClr val="000000"/>
                </a:solidFill>
                <a:latin typeface="+mj-lt"/>
                <a:ea typeface="Cambria" panose="02040503050406030204" pitchFamily="18" charset="0"/>
                <a:cs typeface="Times New Roman" panose="02020603050405020304" pitchFamily="18" charset="0"/>
              </a:rPr>
              <a:t>, where it can be objectively shown as part of the parent’s application in their own right, the child has raised an asylum claim;</a:t>
            </a:r>
          </a:p>
          <a:p>
            <a:pPr marL="654558" lvl="1" indent="-361950" algn="just">
              <a:buClr>
                <a:srgbClr val="960852"/>
              </a:buClr>
              <a:buBlip>
                <a:blip r:embed="rId2"/>
              </a:buBlip>
              <a:tabLst>
                <a:tab pos="361950" algn="l"/>
              </a:tabLst>
            </a:pPr>
            <a:r>
              <a:rPr lang="en-US" sz="1800" i="1" dirty="0">
                <a:solidFill>
                  <a:srgbClr val="000000"/>
                </a:solidFill>
                <a:latin typeface="+mj-lt"/>
                <a:ea typeface="Cambria" panose="02040503050406030204" pitchFamily="18" charset="0"/>
                <a:cs typeface="Times New Roman" panose="02020603050405020304" pitchFamily="18" charset="0"/>
              </a:rPr>
              <a:t>Can a return order be made under the 1980 Hague Convention even where a child has protection from refoulment? </a:t>
            </a:r>
          </a:p>
          <a:p>
            <a:pPr marL="1020318" lvl="3" indent="-361950" algn="just">
              <a:buClr>
                <a:srgbClr val="960852"/>
              </a:buClr>
              <a:buBlip>
                <a:blip r:embed="rId2"/>
              </a:buBlip>
              <a:tabLst>
                <a:tab pos="361950" algn="l"/>
              </a:tabLst>
            </a:pPr>
            <a:r>
              <a:rPr lang="en-US" sz="1800" b="1" i="1" dirty="0">
                <a:solidFill>
                  <a:srgbClr val="000000"/>
                </a:solidFill>
                <a:latin typeface="+mj-lt"/>
                <a:ea typeface="Cambria" panose="02040503050406030204" pitchFamily="18" charset="0"/>
                <a:cs typeface="Times New Roman" panose="02020603050405020304" pitchFamily="18" charset="0"/>
              </a:rPr>
              <a:t>Dismissed</a:t>
            </a:r>
            <a:r>
              <a:rPr lang="en-US" sz="1800" i="1" dirty="0">
                <a:solidFill>
                  <a:srgbClr val="000000"/>
                </a:solidFill>
                <a:latin typeface="+mj-lt"/>
                <a:ea typeface="Cambria" panose="02040503050406030204" pitchFamily="18" charset="0"/>
                <a:cs typeface="Times New Roman" panose="02020603050405020304" pitchFamily="18" charset="0"/>
              </a:rPr>
              <a:t>, the return order can be made, but not implemented; and</a:t>
            </a:r>
          </a:p>
          <a:p>
            <a:pPr marL="654558" lvl="1" indent="-361950" algn="just">
              <a:buClr>
                <a:srgbClr val="960852"/>
              </a:buClr>
              <a:buBlip>
                <a:blip r:embed="rId2"/>
              </a:buBlip>
              <a:tabLst>
                <a:tab pos="361950" algn="l"/>
              </a:tabLst>
            </a:pPr>
            <a:r>
              <a:rPr lang="en-US" sz="1800" i="1" dirty="0">
                <a:solidFill>
                  <a:srgbClr val="000000"/>
                </a:solidFill>
                <a:latin typeface="+mj-lt"/>
                <a:ea typeface="Cambria" panose="02040503050406030204" pitchFamily="18" charset="0"/>
                <a:cs typeface="Times New Roman" panose="02020603050405020304" pitchFamily="18" charset="0"/>
              </a:rPr>
              <a:t>Should the High Court be slow to stay an application under the 1980 Hague Convention prior to the determination of an application for asylum? </a:t>
            </a:r>
          </a:p>
          <a:p>
            <a:pPr marL="1020318" lvl="3" indent="-361950" algn="just">
              <a:buClr>
                <a:srgbClr val="960852"/>
              </a:buClr>
              <a:buBlip>
                <a:blip r:embed="rId2"/>
              </a:buBlip>
              <a:tabLst>
                <a:tab pos="361950" algn="l"/>
              </a:tabLst>
            </a:pPr>
            <a:r>
              <a:rPr lang="en-US" sz="1800" b="1" i="1" dirty="0">
                <a:solidFill>
                  <a:srgbClr val="000000"/>
                </a:solidFill>
                <a:latin typeface="+mj-lt"/>
                <a:ea typeface="Cambria" panose="02040503050406030204" pitchFamily="18" charset="0"/>
                <a:cs typeface="Times New Roman" panose="02020603050405020304" pitchFamily="18" charset="0"/>
              </a:rPr>
              <a:t>Dismissed</a:t>
            </a:r>
            <a:r>
              <a:rPr lang="en-US" sz="1800" i="1" dirty="0">
                <a:solidFill>
                  <a:srgbClr val="000000"/>
                </a:solidFill>
                <a:latin typeface="+mj-lt"/>
                <a:ea typeface="Cambria" panose="02040503050406030204" pitchFamily="18" charset="0"/>
                <a:cs typeface="Times New Roman" panose="02020603050405020304" pitchFamily="18" charset="0"/>
              </a:rPr>
              <a:t>, the High Court should not stay proceedings</a:t>
            </a:r>
            <a:endParaRPr lang="en-GB" sz="1800" i="1"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273050" indent="0" algn="just">
              <a:lnSpc>
                <a:spcPct val="150000"/>
              </a:lnSpc>
              <a:buNone/>
            </a:pPr>
            <a:endParaRPr lang="en-GB" sz="1400" dirty="0">
              <a:solidFill>
                <a:srgbClr val="000000"/>
              </a:solidFill>
              <a:latin typeface="+mj-lt"/>
              <a:ea typeface="Cambria" panose="02040503050406030204" pitchFamily="18" charset="0"/>
              <a:cs typeface="Times New Roman" panose="02020603050405020304" pitchFamily="18" charset="0"/>
            </a:endParaRPr>
          </a:p>
          <a:p>
            <a:pPr marL="0" lvl="0" indent="0" algn="just">
              <a:buClr>
                <a:srgbClr val="960852"/>
              </a:buClr>
              <a:buNone/>
              <a:tabLst>
                <a:tab pos="361950" algn="l"/>
              </a:tabLst>
            </a:pPr>
            <a:endParaRPr lang="en-GB" altLang="en-US" sz="1800" i="1" u="sng" dirty="0">
              <a:solidFill>
                <a:schemeClr val="tx1"/>
              </a:solidFill>
              <a:latin typeface="+mj-lt"/>
            </a:endParaRPr>
          </a:p>
        </p:txBody>
      </p:sp>
      <p:sp>
        <p:nvSpPr>
          <p:cNvPr id="4" name="TextBox 3"/>
          <p:cNvSpPr txBox="1"/>
          <p:nvPr/>
        </p:nvSpPr>
        <p:spPr>
          <a:xfrm>
            <a:off x="76203" y="6426201"/>
            <a:ext cx="2009273" cy="369332"/>
          </a:xfrm>
          <a:prstGeom prst="rect">
            <a:avLst/>
          </a:prstGeom>
          <a:noFill/>
        </p:spPr>
        <p:txBody>
          <a:bodyPr wrap="square" rtlCol="0">
            <a:spAutoFit/>
          </a:bodyPr>
          <a:lstStyle/>
          <a:p>
            <a:pPr defTabSz="914400"/>
            <a:r>
              <a:rPr lang="en-GB" dirty="0">
                <a:solidFill>
                  <a:prstClr val="white"/>
                </a:solidFill>
              </a:rPr>
              <a:t>www.iflg.uk.com</a:t>
            </a:r>
          </a:p>
        </p:txBody>
      </p:sp>
      <p:sp>
        <p:nvSpPr>
          <p:cNvPr id="5" name="TextBox 4"/>
          <p:cNvSpPr txBox="1"/>
          <p:nvPr/>
        </p:nvSpPr>
        <p:spPr>
          <a:xfrm>
            <a:off x="6372225" y="6361938"/>
            <a:ext cx="2686050" cy="369062"/>
          </a:xfrm>
          <a:prstGeom prst="rect">
            <a:avLst/>
          </a:prstGeom>
          <a:noFill/>
        </p:spPr>
        <p:txBody>
          <a:bodyPr wrap="square" rtlCol="0">
            <a:spAutoFit/>
          </a:bodyPr>
          <a:lstStyle/>
          <a:p>
            <a:pPr algn="r" defTabSz="914400"/>
            <a:r>
              <a:rPr lang="en-GB" dirty="0">
                <a:solidFill>
                  <a:prstClr val="white"/>
                </a:solidFill>
              </a:rPr>
              <a:t>James Netto</a:t>
            </a:r>
          </a:p>
        </p:txBody>
      </p:sp>
      <p:pic>
        <p:nvPicPr>
          <p:cNvPr id="7" name="Picture 4" descr="iFLG_LLP_logo-30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2276" y="180022"/>
            <a:ext cx="2096003" cy="670878"/>
          </a:xfrm>
          <a:prstGeom prst="rect">
            <a:avLst/>
          </a:prstGeom>
          <a:noFill/>
          <a:ln w="9525">
            <a:solidFill>
              <a:srgbClr val="B40C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585082"/>
      </p:ext>
    </p:extLst>
  </p:cSld>
  <p:clrMapOvr>
    <a:masterClrMapping/>
  </p:clrMapOvr>
</p:sld>
</file>

<file path=ppt/theme/theme1.xml><?xml version="1.0" encoding="utf-8"?>
<a:theme xmlns:a="http://schemas.openxmlformats.org/drawingml/2006/main" name="Retrospect">
  <a:themeElements>
    <a:clrScheme name="Custom 3">
      <a:dk1>
        <a:srgbClr val="000000"/>
      </a:dk1>
      <a:lt1>
        <a:sysClr val="window" lastClr="FFFFFF"/>
      </a:lt1>
      <a:dk2>
        <a:srgbClr val="637052"/>
      </a:dk2>
      <a:lt2>
        <a:srgbClr val="CCDDEA"/>
      </a:lt2>
      <a:accent1>
        <a:srgbClr val="960852"/>
      </a:accent1>
      <a:accent2>
        <a:srgbClr val="960852"/>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
  <a:themeElements>
    <a:clrScheme name="Custom 3">
      <a:dk1>
        <a:srgbClr val="000000"/>
      </a:dk1>
      <a:lt1>
        <a:sysClr val="window" lastClr="FFFFFF"/>
      </a:lt1>
      <a:dk2>
        <a:srgbClr val="637052"/>
      </a:dk2>
      <a:lt2>
        <a:srgbClr val="CCDDEA"/>
      </a:lt2>
      <a:accent1>
        <a:srgbClr val="960852"/>
      </a:accent1>
      <a:accent2>
        <a:srgbClr val="960852"/>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 A C T I V E ! 2 7 3 5 4 7 . 1 < / d o c u m e n t i d >  
     < s e n d e r i d > R E B E C C A . S T A M M E R S @ I F L G . U K . C O M < / s e n d e r i d >  
     < s e n d e r e m a i l > R E B E C C A . S T A M M E R S @ I F L G . U K . C O M < / s e n d e r e m a i l >  
     < l a s t m o d i f i e d > 2 0 2 1 - 0 4 - 2 8 T 1 7 : 3 3 : 5 1 . 0 0 0 0 0 0 0 + 0 1 : 0 0 < / l a s t m o d i f i e d >  
     < d a t a b a s e > A C T I V E < / d a t a b a s e >  
 < / p r o p e r t i e s > 
</file>

<file path=customXml/itemProps1.xml><?xml version="1.0" encoding="utf-8"?>
<ds:datastoreItem xmlns:ds="http://schemas.openxmlformats.org/officeDocument/2006/customXml" ds:itemID="{7723D7B9-A6EF-470A-AB51-AD3202654A88}">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Retrospect</Template>
  <TotalTime>3129</TotalTime>
  <Words>1419</Words>
  <Application>Microsoft Office PowerPoint</Application>
  <PresentationFormat>On-screen Show (4:3)</PresentationFormat>
  <Paragraphs>109</Paragraphs>
  <Slides>11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Source Sans Pro</vt:lpstr>
      <vt:lpstr>Wingdings</vt:lpstr>
      <vt:lpstr>Retrospect</vt:lpstr>
      <vt:lpstr>Custom Design</vt:lpstr>
      <vt:lpstr>1_Retrospect</vt:lpstr>
      <vt:lpstr>Article 13(b) and the issue of asylum in abduction proceedings  James Netto </vt:lpstr>
      <vt:lpstr>Speaker</vt:lpstr>
      <vt:lpstr>A word on Article 13(b)</vt:lpstr>
      <vt:lpstr>    Article 13(b) – Guide to Good Practice</vt:lpstr>
      <vt:lpstr>    Article 13(b) – Undertakings</vt:lpstr>
      <vt:lpstr>Article 13(b) – mental health</vt:lpstr>
      <vt:lpstr>    Article 13(b) – mental health: Top tips </vt:lpstr>
      <vt:lpstr>  Re G – Asylum as a bar to return </vt:lpstr>
      <vt:lpstr>  Re G – Asylum as a bar to return </vt:lpstr>
      <vt:lpstr>  Re G – Asylum as a bar to return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Budd</dc:creator>
  <cp:lastModifiedBy>Paula Fox</cp:lastModifiedBy>
  <cp:revision>264</cp:revision>
  <cp:lastPrinted>2020-09-28T10:56:02Z</cp:lastPrinted>
  <dcterms:created xsi:type="dcterms:W3CDTF">2014-11-18T14:07:00Z</dcterms:created>
  <dcterms:modified xsi:type="dcterms:W3CDTF">2021-05-04T07:55:51Z</dcterms:modified>
</cp:coreProperties>
</file>