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68" d="100"/>
          <a:sy n="68"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F161642-2EA2-4873-BABF-FBC1AC33B84B}"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408390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161642-2EA2-4873-BABF-FBC1AC33B84B}"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419798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161642-2EA2-4873-BABF-FBC1AC33B84B}"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267590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161642-2EA2-4873-BABF-FBC1AC33B84B}"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252599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161642-2EA2-4873-BABF-FBC1AC33B84B}"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236417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F161642-2EA2-4873-BABF-FBC1AC33B84B}"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424850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F161642-2EA2-4873-BABF-FBC1AC33B84B}" type="datetimeFigureOut">
              <a:rPr lang="en-GB" smtClean="0"/>
              <a:t>05/05/2021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173790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F161642-2EA2-4873-BABF-FBC1AC33B84B}" type="datetimeFigureOut">
              <a:rPr lang="en-GB" smtClean="0"/>
              <a:t>05/05/2021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263594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61642-2EA2-4873-BABF-FBC1AC33B84B}" type="datetimeFigureOut">
              <a:rPr lang="en-GB" smtClean="0"/>
              <a:t>05/05/2021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186300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161642-2EA2-4873-BABF-FBC1AC33B84B}"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263977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161642-2EA2-4873-BABF-FBC1AC33B84B}"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7FA1A-87DD-4E8E-9B46-8563BE637126}" type="slidenum">
              <a:rPr lang="en-GB" smtClean="0"/>
              <a:t>‹#›</a:t>
            </a:fld>
            <a:endParaRPr lang="en-GB"/>
          </a:p>
        </p:txBody>
      </p:sp>
    </p:spTree>
    <p:extLst>
      <p:ext uri="{BB962C8B-B14F-4D97-AF65-F5344CB8AC3E}">
        <p14:creationId xmlns:p14="http://schemas.microsoft.com/office/powerpoint/2010/main" val="35580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61642-2EA2-4873-BABF-FBC1AC33B84B}" type="datetimeFigureOut">
              <a:rPr lang="en-GB" smtClean="0"/>
              <a:t>05/05/2021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7FA1A-87DD-4E8E-9B46-8563BE637126}" type="slidenum">
              <a:rPr lang="en-GB" smtClean="0"/>
              <a:t>‹#›</a:t>
            </a:fld>
            <a:endParaRPr lang="en-GB"/>
          </a:p>
        </p:txBody>
      </p:sp>
    </p:spTree>
    <p:extLst>
      <p:ext uri="{BB962C8B-B14F-4D97-AF65-F5344CB8AC3E}">
        <p14:creationId xmlns:p14="http://schemas.microsoft.com/office/powerpoint/2010/main" val="3213792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11215"/>
            <a:ext cx="9144000" cy="2198748"/>
          </a:xfrm>
        </p:spPr>
        <p:txBody>
          <a:bodyPr>
            <a:normAutofit/>
          </a:bodyPr>
          <a:lstStyle/>
          <a:p>
            <a:r>
              <a:rPr lang="en-GB" sz="4400" dirty="0"/>
              <a:t>International Finance &amp; Children Forum</a:t>
            </a:r>
            <a:br>
              <a:rPr lang="en-GB" sz="4400" dirty="0"/>
            </a:br>
            <a:br>
              <a:rPr lang="en-GB" sz="4800" dirty="0"/>
            </a:br>
            <a:r>
              <a:rPr lang="en-GB" sz="4400" dirty="0"/>
              <a:t>Enforcement of orders post Brexit</a:t>
            </a:r>
            <a:endParaRPr lang="en-GB" sz="4800" dirty="0"/>
          </a:p>
        </p:txBody>
      </p:sp>
      <p:sp>
        <p:nvSpPr>
          <p:cNvPr id="3" name="Subtitle 2"/>
          <p:cNvSpPr>
            <a:spLocks noGrp="1"/>
          </p:cNvSpPr>
          <p:nvPr>
            <p:ph type="subTitle" idx="1"/>
          </p:nvPr>
        </p:nvSpPr>
        <p:spPr>
          <a:xfrm>
            <a:off x="1524000" y="3584785"/>
            <a:ext cx="9144000" cy="1655762"/>
          </a:xfrm>
        </p:spPr>
        <p:txBody>
          <a:bodyPr/>
          <a:lstStyle/>
          <a:p>
            <a:endParaRPr lang="en-GB" dirty="0"/>
          </a:p>
          <a:p>
            <a:r>
              <a:rPr lang="en-GB" dirty="0"/>
              <a:t>Michael Gration – 4 Paper Buildings</a:t>
            </a:r>
          </a:p>
        </p:txBody>
      </p:sp>
    </p:spTree>
    <p:extLst>
      <p:ext uri="{BB962C8B-B14F-4D97-AF65-F5344CB8AC3E}">
        <p14:creationId xmlns:p14="http://schemas.microsoft.com/office/powerpoint/2010/main" val="176949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previous approach	</a:t>
            </a:r>
          </a:p>
        </p:txBody>
      </p:sp>
      <p:sp>
        <p:nvSpPr>
          <p:cNvPr id="3" name="Content Placeholder 2"/>
          <p:cNvSpPr>
            <a:spLocks noGrp="1"/>
          </p:cNvSpPr>
          <p:nvPr>
            <p:ph idx="1"/>
          </p:nvPr>
        </p:nvSpPr>
        <p:spPr/>
        <p:txBody>
          <a:bodyPr/>
          <a:lstStyle/>
          <a:p>
            <a:r>
              <a:rPr lang="en-GB" dirty="0"/>
              <a:t>Since 2005, the United Kingdom has operated a number of different approaches to the enforcement of orders concerning children:</a:t>
            </a:r>
          </a:p>
          <a:p>
            <a:pPr lvl="1"/>
            <a:r>
              <a:rPr lang="en-GB" dirty="0"/>
              <a:t>Intra – EU: Brussels </a:t>
            </a:r>
            <a:r>
              <a:rPr lang="en-GB" dirty="0" err="1"/>
              <a:t>IIa</a:t>
            </a:r>
            <a:r>
              <a:rPr lang="en-GB" dirty="0"/>
              <a:t> applied;</a:t>
            </a:r>
          </a:p>
          <a:p>
            <a:pPr lvl="1"/>
            <a:r>
              <a:rPr lang="en-GB" dirty="0"/>
              <a:t>From December 2012 – the 1996 Hague Convention applied to the recognition and enforcement of orders as between Contracting States to that Convention, which were not also Member States </a:t>
            </a:r>
          </a:p>
          <a:p>
            <a:pPr lvl="1"/>
            <a:r>
              <a:rPr lang="en-GB" dirty="0"/>
              <a:t>In intra UK cases, the Family Law Act 1986 applied to the recognition and enforcement of orders; and</a:t>
            </a:r>
          </a:p>
          <a:p>
            <a:pPr lvl="1"/>
            <a:r>
              <a:rPr lang="en-GB" dirty="0"/>
              <a:t>The inherent jurisdiction could be used to enforce foreign orders, in appropriate (and very limited) circumstances</a:t>
            </a:r>
          </a:p>
        </p:txBody>
      </p:sp>
    </p:spTree>
    <p:extLst>
      <p:ext uri="{BB962C8B-B14F-4D97-AF65-F5344CB8AC3E}">
        <p14:creationId xmlns:p14="http://schemas.microsoft.com/office/powerpoint/2010/main" val="394564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Brexit</a:t>
            </a:r>
            <a:r>
              <a:rPr lang="en-GB" dirty="0"/>
              <a:t> and its impact upon the enforcement of foreign orders	</a:t>
            </a:r>
          </a:p>
        </p:txBody>
      </p:sp>
      <p:sp>
        <p:nvSpPr>
          <p:cNvPr id="3" name="Content Placeholder 2"/>
          <p:cNvSpPr>
            <a:spLocks noGrp="1"/>
          </p:cNvSpPr>
          <p:nvPr>
            <p:ph idx="1"/>
          </p:nvPr>
        </p:nvSpPr>
        <p:spPr/>
        <p:txBody>
          <a:bodyPr/>
          <a:lstStyle/>
          <a:p>
            <a:r>
              <a:rPr lang="en-GB" dirty="0"/>
              <a:t>Following the end of the transition period:</a:t>
            </a:r>
          </a:p>
          <a:p>
            <a:pPr lvl="1"/>
            <a:r>
              <a:rPr lang="en-GB" dirty="0"/>
              <a:t>In cases that were issued before 31 December 2020, Brussels </a:t>
            </a:r>
            <a:r>
              <a:rPr lang="en-GB" dirty="0" err="1"/>
              <a:t>IIa</a:t>
            </a:r>
            <a:r>
              <a:rPr lang="en-GB" dirty="0"/>
              <a:t> continues to apply;</a:t>
            </a:r>
          </a:p>
          <a:p>
            <a:pPr lvl="1"/>
            <a:r>
              <a:rPr lang="en-GB" dirty="0"/>
              <a:t>In cases that were issued after 31 December 2020, Brussels </a:t>
            </a:r>
            <a:r>
              <a:rPr lang="en-GB" dirty="0" err="1"/>
              <a:t>IIa</a:t>
            </a:r>
            <a:r>
              <a:rPr lang="en-GB" dirty="0"/>
              <a:t> no longer applies, save (in this particular context) that the recognition, registration and enforcement provisions of the Regulation will continue to apply to judgments given in legal proceedings instituted before the end of the transition period.</a:t>
            </a:r>
          </a:p>
          <a:p>
            <a:pPr lvl="1"/>
            <a:endParaRPr lang="en-GB" dirty="0"/>
          </a:p>
          <a:p>
            <a:r>
              <a:rPr lang="en-GB" dirty="0"/>
              <a:t>All EU Member States are also signatories to the 1996 Hague Convention. Accordingly, in cases that fall outside of the transitional arrangements, the 1996 Hague Convention will now apply.</a:t>
            </a:r>
          </a:p>
        </p:txBody>
      </p:sp>
    </p:spTree>
    <p:extLst>
      <p:ext uri="{BB962C8B-B14F-4D97-AF65-F5344CB8AC3E}">
        <p14:creationId xmlns:p14="http://schemas.microsoft.com/office/powerpoint/2010/main" val="392862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1996 Hague Convention – recognition and enforcement	</a:t>
            </a:r>
          </a:p>
        </p:txBody>
      </p:sp>
      <p:sp>
        <p:nvSpPr>
          <p:cNvPr id="3" name="Content Placeholder 2"/>
          <p:cNvSpPr>
            <a:spLocks noGrp="1"/>
          </p:cNvSpPr>
          <p:nvPr>
            <p:ph idx="1"/>
          </p:nvPr>
        </p:nvSpPr>
        <p:spPr/>
        <p:txBody>
          <a:bodyPr/>
          <a:lstStyle/>
          <a:p>
            <a:r>
              <a:rPr lang="en-GB" dirty="0"/>
              <a:t>The structure will be very familiar to anyone that has dealt with recognition and enforcement under Brussels </a:t>
            </a:r>
            <a:r>
              <a:rPr lang="en-GB" dirty="0" err="1"/>
              <a:t>Iia</a:t>
            </a:r>
            <a:r>
              <a:rPr lang="en-GB" dirty="0"/>
              <a:t>.</a:t>
            </a:r>
          </a:p>
          <a:p>
            <a:r>
              <a:rPr lang="en-GB" dirty="0"/>
              <a:t>The relevant provisions are found at Articles 23 – 28</a:t>
            </a:r>
          </a:p>
          <a:p>
            <a:r>
              <a:rPr lang="en-GB" dirty="0"/>
              <a:t>The relevant procedural rules are found within the FPR 2010, at Pt 31.</a:t>
            </a:r>
          </a:p>
          <a:p>
            <a:r>
              <a:rPr lang="en-GB" dirty="0"/>
              <a:t>There is a key difference – public funding is not available for any proceedings in relation to the recognition and enforcement of orders under the 1996 Hague Convention. This is a departure from the approach under Brussels </a:t>
            </a:r>
            <a:r>
              <a:rPr lang="en-GB" dirty="0" err="1"/>
              <a:t>IIa</a:t>
            </a:r>
            <a:r>
              <a:rPr lang="en-GB" dirty="0"/>
              <a:t>. This odd dichotomy was identified in 2018, but has not been remedied.</a:t>
            </a:r>
          </a:p>
        </p:txBody>
      </p:sp>
    </p:spTree>
    <p:extLst>
      <p:ext uri="{BB962C8B-B14F-4D97-AF65-F5344CB8AC3E}">
        <p14:creationId xmlns:p14="http://schemas.microsoft.com/office/powerpoint/2010/main" val="425296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so where are we left?	</a:t>
            </a:r>
          </a:p>
        </p:txBody>
      </p:sp>
      <p:sp>
        <p:nvSpPr>
          <p:cNvPr id="3" name="Content Placeholder 2"/>
          <p:cNvSpPr>
            <a:spLocks noGrp="1"/>
          </p:cNvSpPr>
          <p:nvPr>
            <p:ph idx="1"/>
          </p:nvPr>
        </p:nvSpPr>
        <p:spPr/>
        <p:txBody>
          <a:bodyPr/>
          <a:lstStyle/>
          <a:p>
            <a:r>
              <a:rPr lang="en-GB" dirty="0"/>
              <a:t>The 1996 Hague Convention is intended to provide a straightforward and easily accessible route to the recognition and enforcement of orders, however experience drawn from similar cases under Brussels </a:t>
            </a:r>
            <a:r>
              <a:rPr lang="en-GB" dirty="0" err="1"/>
              <a:t>IIa</a:t>
            </a:r>
            <a:r>
              <a:rPr lang="en-GB" dirty="0"/>
              <a:t> suggests that in fact, such cases are often extremely complicated.</a:t>
            </a:r>
          </a:p>
          <a:p>
            <a:r>
              <a:rPr lang="en-GB" dirty="0"/>
              <a:t>It is difficult to imagine many orders being successfully enforced without legal assistance, which is now only available to those that can afford to pay for it</a:t>
            </a:r>
          </a:p>
          <a:p>
            <a:r>
              <a:rPr lang="en-GB" dirty="0"/>
              <a:t>There are big issues up for determination in relation to this issue, it just needs someone willing to </a:t>
            </a:r>
            <a:r>
              <a:rPr lang="en-GB"/>
              <a:t>take such a case on…</a:t>
            </a:r>
            <a:endParaRPr lang="en-GB" dirty="0"/>
          </a:p>
        </p:txBody>
      </p:sp>
    </p:spTree>
    <p:extLst>
      <p:ext uri="{BB962C8B-B14F-4D97-AF65-F5344CB8AC3E}">
        <p14:creationId xmlns:p14="http://schemas.microsoft.com/office/powerpoint/2010/main" val="1524884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452</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International Finance &amp; Children Forum  Enforcement of orders post Brexit</vt:lpstr>
      <vt:lpstr>The previous approach </vt:lpstr>
      <vt:lpstr>Brexit and its impact upon the enforcement of foreign orders </vt:lpstr>
      <vt:lpstr>The 1996 Hague Convention – recognition and enforcement </vt:lpstr>
      <vt:lpstr>… so where are we left?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Finance &amp; Children Forum  Enforcement of orders post Brexit</dc:title>
  <dc:creator>Michael Gration</dc:creator>
  <cp:lastModifiedBy>Paula Fox</cp:lastModifiedBy>
  <cp:revision>3</cp:revision>
  <dcterms:created xsi:type="dcterms:W3CDTF">2021-05-04T19:02:43Z</dcterms:created>
  <dcterms:modified xsi:type="dcterms:W3CDTF">2021-05-05T07:45:54Z</dcterms:modified>
</cp:coreProperties>
</file>