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8" r:id="rId2"/>
    <p:sldId id="445" r:id="rId3"/>
    <p:sldId id="257" r:id="rId4"/>
    <p:sldId id="258" r:id="rId5"/>
    <p:sldId id="259" r:id="rId6"/>
    <p:sldId id="260" r:id="rId7"/>
    <p:sldId id="40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15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F0AA6-5966-42DE-83AB-8A1BC4DA79AB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4B5541-46EE-4E74-942F-98BA5596B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779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6E510-77F8-5442-9206-867BCEA6F0E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43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6E510-77F8-5442-9206-867BCEA6F0E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647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6E510-77F8-5442-9206-867BCEA6F0E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859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0A83C-FF04-884F-86CB-101C0BA52197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0DF1-077E-DE48-81E2-6B6AA8A2B6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0A83C-FF04-884F-86CB-101C0BA52197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0DF1-077E-DE48-81E2-6B6AA8A2B6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0A83C-FF04-884F-86CB-101C0BA52197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0DF1-077E-DE48-81E2-6B6AA8A2B6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0A83C-FF04-884F-86CB-101C0BA52197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0DF1-077E-DE48-81E2-6B6AA8A2B6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0A83C-FF04-884F-86CB-101C0BA52197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0DF1-077E-DE48-81E2-6B6AA8A2B6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0A83C-FF04-884F-86CB-101C0BA52197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0DF1-077E-DE48-81E2-6B6AA8A2B6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0A83C-FF04-884F-86CB-101C0BA52197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0DF1-077E-DE48-81E2-6B6AA8A2B6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0A83C-FF04-884F-86CB-101C0BA52197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0DF1-077E-DE48-81E2-6B6AA8A2B6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0A83C-FF04-884F-86CB-101C0BA52197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0DF1-077E-DE48-81E2-6B6AA8A2B6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0A83C-FF04-884F-86CB-101C0BA52197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0DF1-077E-DE48-81E2-6B6AA8A2B6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0A83C-FF04-884F-86CB-101C0BA52197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0DF1-077E-DE48-81E2-6B6AA8A2B6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0A83C-FF04-884F-86CB-101C0BA52197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80DF1-077E-DE48-81E2-6B6AA8A2B64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mailto:clerks@36family.co.uk" TargetMode="Externa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9489" y="2485125"/>
            <a:ext cx="1803400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152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14017" y="1893098"/>
            <a:ext cx="5606124" cy="251863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700"/>
              </a:spcAft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Recognition of orders: International adoption &amp; Surrogacy</a:t>
            </a:r>
          </a:p>
          <a:p>
            <a:pPr>
              <a:spcAft>
                <a:spcPts val="700"/>
              </a:spcAft>
            </a:pPr>
            <a:endParaRPr lang="en-US" sz="3200" dirty="0">
              <a:solidFill>
                <a:schemeClr val="accent1">
                  <a:lumMod val="50000"/>
                </a:schemeClr>
              </a:solidFill>
              <a:latin typeface="Cabin"/>
              <a:cs typeface="Cabin Regular"/>
            </a:endParaRPr>
          </a:p>
          <a:p>
            <a:pPr>
              <a:spcAft>
                <a:spcPts val="700"/>
              </a:spcAft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abin"/>
                <a:cs typeface="Cabin Regular"/>
              </a:rPr>
              <a:t>Hannah Markham QC</a:t>
            </a:r>
            <a:endParaRPr lang="en-US" sz="1050" dirty="0">
              <a:solidFill>
                <a:schemeClr val="accent1">
                  <a:lumMod val="50000"/>
                </a:schemeClr>
              </a:solidFill>
              <a:latin typeface="Cabin"/>
              <a:cs typeface="Cabin Regular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010" y="2250717"/>
            <a:ext cx="1803400" cy="1803400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2953213" y="1749186"/>
            <a:ext cx="0" cy="2810933"/>
          </a:xfrm>
          <a:prstGeom prst="line">
            <a:avLst/>
          </a:prstGeom>
          <a:ln>
            <a:solidFill>
              <a:srgbClr val="A9A9A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981" y="5837554"/>
            <a:ext cx="930194" cy="930194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126774" y="5842269"/>
            <a:ext cx="4790345" cy="817279"/>
            <a:chOff x="285799" y="4167739"/>
            <a:chExt cx="4790345" cy="817279"/>
          </a:xfrm>
        </p:grpSpPr>
        <p:pic>
          <p:nvPicPr>
            <p:cNvPr id="7" name="Picture 16" descr="Family Signatures (00000002)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136"/>
            <a:stretch/>
          </p:blipFill>
          <p:spPr bwMode="auto">
            <a:xfrm>
              <a:off x="2647017" y="4167739"/>
              <a:ext cx="2429127" cy="8125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6" name="Picture 2" descr="image0a9959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1893" y="4184767"/>
              <a:ext cx="953026" cy="800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7" name="Picture 3" descr="image44d98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6049" y="4180053"/>
              <a:ext cx="540968" cy="782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5799" y="4180053"/>
              <a:ext cx="804965" cy="8049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5544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Recognition of orders abroad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156" y="2061058"/>
            <a:ext cx="8229600" cy="4525963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Does BRII still apply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Hague 1996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Mirror orders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Annex certificate needed? Will they help?</a:t>
            </a:r>
          </a:p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12F2765-9202-4C2E-8652-2655106712AF}"/>
              </a:ext>
            </a:extLst>
          </p:cNvPr>
          <p:cNvGrpSpPr/>
          <p:nvPr/>
        </p:nvGrpSpPr>
        <p:grpSpPr>
          <a:xfrm>
            <a:off x="5910743" y="174625"/>
            <a:ext cx="3097565" cy="6664642"/>
            <a:chOff x="5910743" y="174625"/>
            <a:chExt cx="3097565" cy="6664642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340BCC96-049C-43FA-94C6-9E3770E85E0A}"/>
                </a:ext>
              </a:extLst>
            </p:cNvPr>
            <p:cNvGrpSpPr/>
            <p:nvPr/>
          </p:nvGrpSpPr>
          <p:grpSpPr>
            <a:xfrm>
              <a:off x="5910743" y="174625"/>
              <a:ext cx="3016292" cy="443944"/>
              <a:chOff x="5941864" y="204795"/>
              <a:chExt cx="3016292" cy="443944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58B99DCA-59BB-453A-98BB-066DC57755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8517043" y="204795"/>
                <a:ext cx="441113" cy="441112"/>
              </a:xfrm>
              <a:prstGeom prst="rect">
                <a:avLst/>
              </a:prstGeom>
            </p:spPr>
          </p:pic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23DDE00F-C132-4CF9-AA22-BD1290ACA7A2}"/>
                  </a:ext>
                </a:extLst>
              </p:cNvPr>
              <p:cNvCxnSpPr/>
              <p:nvPr/>
            </p:nvCxnSpPr>
            <p:spPr>
              <a:xfrm>
                <a:off x="8445923" y="204795"/>
                <a:ext cx="0" cy="443944"/>
              </a:xfrm>
              <a:prstGeom prst="line">
                <a:avLst/>
              </a:prstGeom>
              <a:ln>
                <a:solidFill>
                  <a:srgbClr val="A9A9A9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C9BBF70-0428-4F01-B8C4-F10F78396DD8}"/>
                  </a:ext>
                </a:extLst>
              </p:cNvPr>
              <p:cNvSpPr txBox="1"/>
              <p:nvPr/>
            </p:nvSpPr>
            <p:spPr>
              <a:xfrm>
                <a:off x="5941864" y="349840"/>
                <a:ext cx="2432939" cy="15614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 anchorCtr="0">
                <a:spAutoFit/>
              </a:bodyPr>
              <a:lstStyle/>
              <a:p>
                <a:pPr algn="r">
                  <a:spcAft>
                    <a:spcPts val="700"/>
                  </a:spcAft>
                </a:pPr>
                <a:endParaRPr lang="en-US" sz="1000" dirty="0">
                  <a:solidFill>
                    <a:srgbClr val="0A0B41"/>
                  </a:solidFill>
                  <a:latin typeface="Cabin Regular"/>
                  <a:cs typeface="Cabin Regular"/>
                </a:endParaRPr>
              </a:p>
            </p:txBody>
          </p:sp>
        </p:grp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FC828FA-C01C-4F5B-BAEC-01ECEEB7E06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95204" y="6126163"/>
              <a:ext cx="713104" cy="71310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Recognition of foreign orders 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in England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156" y="1956752"/>
            <a:ext cx="8229600" cy="4525963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Check jurisdiction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Hague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Consider changes to circumstances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Applicability of judgments / weight English Judge likely to give</a:t>
            </a:r>
          </a:p>
          <a:p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Covid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and impact – reality of situations</a:t>
            </a:r>
          </a:p>
          <a:p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B105371-8E47-4368-94B3-E69D00F03B0B}"/>
              </a:ext>
            </a:extLst>
          </p:cNvPr>
          <p:cNvGrpSpPr/>
          <p:nvPr/>
        </p:nvGrpSpPr>
        <p:grpSpPr>
          <a:xfrm>
            <a:off x="5910743" y="174625"/>
            <a:ext cx="3097565" cy="6664642"/>
            <a:chOff x="5910743" y="174625"/>
            <a:chExt cx="3097565" cy="6664642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BFDDC574-631E-465C-B9ED-4C05A11F94F7}"/>
                </a:ext>
              </a:extLst>
            </p:cNvPr>
            <p:cNvGrpSpPr/>
            <p:nvPr/>
          </p:nvGrpSpPr>
          <p:grpSpPr>
            <a:xfrm>
              <a:off x="5910743" y="174625"/>
              <a:ext cx="3016292" cy="443944"/>
              <a:chOff x="5941864" y="204795"/>
              <a:chExt cx="3016292" cy="443944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CF1EB12C-3AC7-4E07-9D03-2F78BE5684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8517043" y="204795"/>
                <a:ext cx="441113" cy="441112"/>
              </a:xfrm>
              <a:prstGeom prst="rect">
                <a:avLst/>
              </a:prstGeom>
            </p:spPr>
          </p:pic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CB623CA8-0258-410E-B605-E08F484FE0A8}"/>
                  </a:ext>
                </a:extLst>
              </p:cNvPr>
              <p:cNvCxnSpPr/>
              <p:nvPr/>
            </p:nvCxnSpPr>
            <p:spPr>
              <a:xfrm>
                <a:off x="8445923" y="204795"/>
                <a:ext cx="0" cy="443944"/>
              </a:xfrm>
              <a:prstGeom prst="line">
                <a:avLst/>
              </a:prstGeom>
              <a:ln>
                <a:solidFill>
                  <a:srgbClr val="A9A9A9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3BC88E6-A0B7-4B4D-B238-B97991ED4A17}"/>
                  </a:ext>
                </a:extLst>
              </p:cNvPr>
              <p:cNvSpPr txBox="1"/>
              <p:nvPr/>
            </p:nvSpPr>
            <p:spPr>
              <a:xfrm>
                <a:off x="5941864" y="349840"/>
                <a:ext cx="2432939" cy="15614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 anchorCtr="0">
                <a:spAutoFit/>
              </a:bodyPr>
              <a:lstStyle/>
              <a:p>
                <a:pPr algn="r">
                  <a:spcAft>
                    <a:spcPts val="700"/>
                  </a:spcAft>
                </a:pPr>
                <a:endParaRPr lang="en-US" sz="1000" dirty="0">
                  <a:solidFill>
                    <a:srgbClr val="0A0B41"/>
                  </a:solidFill>
                  <a:latin typeface="Cabin Regular"/>
                  <a:cs typeface="Cabin Regular"/>
                </a:endParaRPr>
              </a:p>
            </p:txBody>
          </p:sp>
        </p:grp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8A03E700-8495-49BE-A464-6A53F599BB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95204" y="6126163"/>
              <a:ext cx="713104" cy="71310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Adoption/ Surrogacy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 led by Adoption agency/ surrogacy agency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Check immigration timescales and impact on care arrangements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Research well and carefully – look at 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Consider use of court through earlier applications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If US or Canada look at exemptions for travel as parent of a child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0CA7255-0B6C-49DF-968D-004CB3CA041B}"/>
              </a:ext>
            </a:extLst>
          </p:cNvPr>
          <p:cNvGrpSpPr/>
          <p:nvPr/>
        </p:nvGrpSpPr>
        <p:grpSpPr>
          <a:xfrm>
            <a:off x="5910743" y="174625"/>
            <a:ext cx="3097565" cy="6664642"/>
            <a:chOff x="5910743" y="174625"/>
            <a:chExt cx="3097565" cy="6664642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FCAA6D97-7118-4B61-913E-A58800EDBE87}"/>
                </a:ext>
              </a:extLst>
            </p:cNvPr>
            <p:cNvGrpSpPr/>
            <p:nvPr/>
          </p:nvGrpSpPr>
          <p:grpSpPr>
            <a:xfrm>
              <a:off x="5910743" y="174625"/>
              <a:ext cx="3016292" cy="443944"/>
              <a:chOff x="5941864" y="204795"/>
              <a:chExt cx="3016292" cy="443944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3970B249-A406-4B6B-84B5-5F0495E9F2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8517043" y="204795"/>
                <a:ext cx="441113" cy="441112"/>
              </a:xfrm>
              <a:prstGeom prst="rect">
                <a:avLst/>
              </a:prstGeom>
            </p:spPr>
          </p:pic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41D0B133-D1DD-4C76-9128-B4566F8DF5E3}"/>
                  </a:ext>
                </a:extLst>
              </p:cNvPr>
              <p:cNvCxnSpPr/>
              <p:nvPr/>
            </p:nvCxnSpPr>
            <p:spPr>
              <a:xfrm>
                <a:off x="8445923" y="204795"/>
                <a:ext cx="0" cy="443944"/>
              </a:xfrm>
              <a:prstGeom prst="line">
                <a:avLst/>
              </a:prstGeom>
              <a:ln>
                <a:solidFill>
                  <a:srgbClr val="A9A9A9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0D45FB8-0C11-4D60-B772-B4AD21B98304}"/>
                  </a:ext>
                </a:extLst>
              </p:cNvPr>
              <p:cNvSpPr txBox="1"/>
              <p:nvPr/>
            </p:nvSpPr>
            <p:spPr>
              <a:xfrm>
                <a:off x="5941864" y="349840"/>
                <a:ext cx="2432939" cy="15614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 anchorCtr="0">
                <a:spAutoFit/>
              </a:bodyPr>
              <a:lstStyle/>
              <a:p>
                <a:pPr algn="r">
                  <a:spcAft>
                    <a:spcPts val="700"/>
                  </a:spcAft>
                </a:pPr>
                <a:endParaRPr lang="en-US" sz="1000" dirty="0">
                  <a:solidFill>
                    <a:srgbClr val="0A0B41"/>
                  </a:solidFill>
                  <a:latin typeface="Cabin Regular"/>
                  <a:cs typeface="Cabin Regular"/>
                </a:endParaRPr>
              </a:p>
            </p:txBody>
          </p:sp>
        </p:grp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B0F705C7-CCBB-40B1-9F6B-2AD3646829D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95204" y="6126163"/>
              <a:ext cx="713104" cy="71310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Adoption/ surrogacy….Continued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Look to whether your child can obtain a British passport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If need visas – may take time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Forward preparation important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Need advice ‘at home’ and ‘abroad’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May face difficulties – being at hospital – delays and uncertainties around resolution of pre-birth orders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Disputes arising from decisions to travel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By prepared and be patient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1919EB4-CBF7-4750-9A6A-69DBE653AC03}"/>
              </a:ext>
            </a:extLst>
          </p:cNvPr>
          <p:cNvGrpSpPr/>
          <p:nvPr/>
        </p:nvGrpSpPr>
        <p:grpSpPr>
          <a:xfrm>
            <a:off x="5910743" y="174625"/>
            <a:ext cx="3097565" cy="6664642"/>
            <a:chOff x="5910743" y="174625"/>
            <a:chExt cx="3097565" cy="6664642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31B5F692-21F4-4C55-A05E-6E22F8AF3332}"/>
                </a:ext>
              </a:extLst>
            </p:cNvPr>
            <p:cNvGrpSpPr/>
            <p:nvPr/>
          </p:nvGrpSpPr>
          <p:grpSpPr>
            <a:xfrm>
              <a:off x="5910743" y="174625"/>
              <a:ext cx="3016292" cy="443944"/>
              <a:chOff x="5941864" y="204795"/>
              <a:chExt cx="3016292" cy="443944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81F4D6A9-50F2-453A-A235-8E788C6C7A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8517043" y="204795"/>
                <a:ext cx="441113" cy="441112"/>
              </a:xfrm>
              <a:prstGeom prst="rect">
                <a:avLst/>
              </a:prstGeom>
            </p:spPr>
          </p:pic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0E18C994-B1D6-49AF-A872-EC36EA23596E}"/>
                  </a:ext>
                </a:extLst>
              </p:cNvPr>
              <p:cNvCxnSpPr/>
              <p:nvPr/>
            </p:nvCxnSpPr>
            <p:spPr>
              <a:xfrm>
                <a:off x="8445923" y="204795"/>
                <a:ext cx="0" cy="443944"/>
              </a:xfrm>
              <a:prstGeom prst="line">
                <a:avLst/>
              </a:prstGeom>
              <a:ln>
                <a:solidFill>
                  <a:srgbClr val="A9A9A9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F8550FD-B78D-4836-9CF5-1F44141CDC47}"/>
                  </a:ext>
                </a:extLst>
              </p:cNvPr>
              <p:cNvSpPr txBox="1"/>
              <p:nvPr/>
            </p:nvSpPr>
            <p:spPr>
              <a:xfrm>
                <a:off x="5941864" y="349840"/>
                <a:ext cx="2432939" cy="15614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 anchorCtr="0">
                <a:spAutoFit/>
              </a:bodyPr>
              <a:lstStyle/>
              <a:p>
                <a:pPr algn="r">
                  <a:spcAft>
                    <a:spcPts val="700"/>
                  </a:spcAft>
                </a:pPr>
                <a:endParaRPr lang="en-US" sz="1000" dirty="0">
                  <a:solidFill>
                    <a:srgbClr val="0A0B41"/>
                  </a:solidFill>
                  <a:latin typeface="Cabin Regular"/>
                  <a:cs typeface="Cabin Regular"/>
                </a:endParaRPr>
              </a:p>
            </p:txBody>
          </p:sp>
        </p:grp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24350AF-7E6C-4D1C-8241-DAFA1C4631E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95204" y="6126163"/>
              <a:ext cx="713104" cy="71310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13" y="3403017"/>
            <a:ext cx="9144000" cy="2251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700"/>
              </a:spcAft>
            </a:pPr>
            <a:r>
              <a:rPr lang="en-US" sz="1200" dirty="0">
                <a:solidFill>
                  <a:srgbClr val="0A0B41"/>
                </a:solidFill>
                <a:latin typeface="Cabin"/>
                <a:cs typeface="Cabin"/>
              </a:rPr>
              <a:t>The 36 Group</a:t>
            </a:r>
            <a:br>
              <a:rPr lang="en-US" sz="1000" dirty="0">
                <a:solidFill>
                  <a:srgbClr val="0A0B41"/>
                </a:solidFill>
                <a:latin typeface="Cabin"/>
                <a:cs typeface="Cabin"/>
              </a:rPr>
            </a:br>
            <a:r>
              <a:rPr lang="en-US" sz="1200" dirty="0">
                <a:solidFill>
                  <a:srgbClr val="0A0B41"/>
                </a:solidFill>
                <a:latin typeface="Cabin" panose="020B0803050202020004" pitchFamily="34" charset="0"/>
                <a:cs typeface="Cabin"/>
              </a:rPr>
              <a:t>4 Field Court</a:t>
            </a:r>
            <a:br>
              <a:rPr lang="en-US" sz="1200" dirty="0">
                <a:solidFill>
                  <a:srgbClr val="0A0B41"/>
                </a:solidFill>
                <a:latin typeface="Cabin" panose="020B0803050202020004" pitchFamily="34" charset="0"/>
                <a:cs typeface="Cabin"/>
              </a:rPr>
            </a:br>
            <a:r>
              <a:rPr lang="en-US" sz="1200" dirty="0">
                <a:solidFill>
                  <a:srgbClr val="0A0B41"/>
                </a:solidFill>
                <a:latin typeface="Cabin" panose="020B0803050202020004" pitchFamily="34" charset="0"/>
                <a:cs typeface="Cabin"/>
              </a:rPr>
              <a:t>London</a:t>
            </a:r>
            <a:br>
              <a:rPr lang="en-US" sz="1200" dirty="0">
                <a:solidFill>
                  <a:srgbClr val="0A0B41"/>
                </a:solidFill>
                <a:latin typeface="Cabin" panose="020B0803050202020004" pitchFamily="34" charset="0"/>
                <a:cs typeface="Cabin"/>
              </a:rPr>
            </a:br>
            <a:r>
              <a:rPr lang="en-GB" sz="1200" dirty="0">
                <a:solidFill>
                  <a:srgbClr val="0A0B41"/>
                </a:solidFill>
                <a:latin typeface="Cabin" panose="020B0803050202020004" pitchFamily="34" charset="0"/>
              </a:rPr>
              <a:t>WC1R 5EF</a:t>
            </a:r>
          </a:p>
          <a:p>
            <a:pPr algn="ctr">
              <a:spcAft>
                <a:spcPts val="700"/>
              </a:spcAft>
            </a:pPr>
            <a:r>
              <a:rPr lang="en-US" sz="1200" dirty="0">
                <a:solidFill>
                  <a:srgbClr val="0A0B41"/>
                </a:solidFill>
                <a:latin typeface="Cabin" panose="020B0803050202020004" pitchFamily="34" charset="0"/>
                <a:cs typeface="Cabin"/>
              </a:rPr>
              <a:t>DX  360 LDE</a:t>
            </a:r>
          </a:p>
          <a:p>
            <a:pPr algn="ctr"/>
            <a:r>
              <a:rPr lang="en-US" sz="1200" dirty="0">
                <a:solidFill>
                  <a:srgbClr val="0A0B41"/>
                </a:solidFill>
                <a:latin typeface="Cabin" panose="020B0803050202020004" pitchFamily="34" charset="0"/>
                <a:cs typeface="Cabin"/>
              </a:rPr>
              <a:t>T  020 7421 8000 </a:t>
            </a:r>
            <a:br>
              <a:rPr lang="en-US" sz="1100" dirty="0">
                <a:solidFill>
                  <a:srgbClr val="0A0B41"/>
                </a:solidFill>
                <a:latin typeface="Cabin"/>
                <a:cs typeface="Cabin"/>
              </a:rPr>
            </a:br>
            <a:r>
              <a:rPr lang="en-US" sz="800" dirty="0">
                <a:solidFill>
                  <a:srgbClr val="0A0B41"/>
                </a:solidFill>
                <a:latin typeface="Cabin"/>
                <a:cs typeface="Cabin"/>
              </a:rPr>
              <a:t>F</a:t>
            </a:r>
            <a:r>
              <a:rPr lang="en-US" sz="900" dirty="0">
                <a:solidFill>
                  <a:srgbClr val="0A0B41"/>
                </a:solidFill>
                <a:latin typeface="Cabin"/>
                <a:cs typeface="Cabin"/>
              </a:rPr>
              <a:t>  </a:t>
            </a:r>
            <a:r>
              <a:rPr lang="en-US" sz="1100" dirty="0">
                <a:solidFill>
                  <a:srgbClr val="0A0B41"/>
                </a:solidFill>
                <a:latin typeface="Cabin"/>
                <a:cs typeface="Cabin"/>
              </a:rPr>
              <a:t>020 7421 8035</a:t>
            </a:r>
          </a:p>
          <a:p>
            <a:pPr algn="ctr">
              <a:spcAft>
                <a:spcPts val="800"/>
              </a:spcAft>
            </a:pPr>
            <a:r>
              <a:rPr lang="en-US" sz="800" dirty="0">
                <a:solidFill>
                  <a:srgbClr val="0A0B41"/>
                </a:solidFill>
                <a:latin typeface="Cabin"/>
                <a:cs typeface="Cabin"/>
              </a:rPr>
              <a:t>E</a:t>
            </a:r>
            <a:r>
              <a:rPr lang="en-US" sz="900" dirty="0">
                <a:solidFill>
                  <a:srgbClr val="0A0B41"/>
                </a:solidFill>
                <a:latin typeface="Cabin"/>
                <a:cs typeface="Cabin"/>
              </a:rPr>
              <a:t>  </a:t>
            </a:r>
            <a:r>
              <a:rPr lang="en-US" sz="1100" dirty="0">
                <a:solidFill>
                  <a:srgbClr val="0A0B41"/>
                </a:solidFill>
                <a:latin typeface="Cabin"/>
                <a:cs typeface="Cabin"/>
                <a:hlinkClick r:id="rId3"/>
              </a:rPr>
              <a:t>clerks@36family.co.uk</a:t>
            </a:r>
            <a:br>
              <a:rPr lang="en-US" sz="1100" dirty="0">
                <a:solidFill>
                  <a:srgbClr val="0A0B41"/>
                </a:solidFill>
                <a:latin typeface="Cabin"/>
                <a:cs typeface="Cabin"/>
              </a:rPr>
            </a:br>
            <a:r>
              <a:rPr lang="en-US" sz="850" dirty="0">
                <a:solidFill>
                  <a:srgbClr val="0A0B41"/>
                </a:solidFill>
                <a:latin typeface="Cabin Regular"/>
                <a:cs typeface="Cabin Regular"/>
              </a:rPr>
              <a:t>W</a:t>
            </a:r>
            <a:r>
              <a:rPr lang="en-US" sz="1000" dirty="0">
                <a:solidFill>
                  <a:srgbClr val="0A0B41"/>
                </a:solidFill>
                <a:latin typeface="Cabin Regular"/>
                <a:cs typeface="Cabin Regular"/>
              </a:rPr>
              <a:t>  </a:t>
            </a:r>
            <a:r>
              <a:rPr lang="en-US" sz="1600" dirty="0">
                <a:solidFill>
                  <a:srgbClr val="0A0B41"/>
                </a:solidFill>
                <a:latin typeface="Cabin Regular"/>
                <a:cs typeface="Cabin Regular"/>
              </a:rPr>
              <a:t>36family.co.uk</a:t>
            </a:r>
          </a:p>
          <a:p>
            <a:pPr algn="ctr">
              <a:spcAft>
                <a:spcPts val="700"/>
              </a:spcAft>
            </a:pPr>
            <a:endParaRPr lang="en-US" sz="1200" dirty="0">
              <a:solidFill>
                <a:srgbClr val="0A0B41"/>
              </a:solidFill>
              <a:latin typeface="Cabin Regular"/>
              <a:cs typeface="Cabin Regular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7114" y="1355490"/>
            <a:ext cx="1803401" cy="1803401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 rot="5400000">
            <a:off x="4578814" y="1876790"/>
            <a:ext cx="0" cy="2810933"/>
          </a:xfrm>
          <a:prstGeom prst="line">
            <a:avLst/>
          </a:prstGeom>
          <a:ln>
            <a:solidFill>
              <a:srgbClr val="A9A9A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070" y="5927806"/>
            <a:ext cx="930194" cy="930194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78736" y="6160807"/>
            <a:ext cx="3598378" cy="613918"/>
            <a:chOff x="285799" y="4167739"/>
            <a:chExt cx="4790345" cy="817279"/>
          </a:xfrm>
        </p:grpSpPr>
        <p:pic>
          <p:nvPicPr>
            <p:cNvPr id="11" name="Picture 16" descr="Family Signatures (00000002)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136"/>
            <a:stretch/>
          </p:blipFill>
          <p:spPr bwMode="auto">
            <a:xfrm>
              <a:off x="2647017" y="4167739"/>
              <a:ext cx="2429127" cy="8125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2" descr="image0a9959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1893" y="4184767"/>
              <a:ext cx="953026" cy="800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3" descr="image44d98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6049" y="4180053"/>
              <a:ext cx="540968" cy="782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5799" y="4180053"/>
              <a:ext cx="804965" cy="8049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43146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213</Words>
  <Application>Microsoft Office PowerPoint</Application>
  <PresentationFormat>On-screen Show (4:3)</PresentationFormat>
  <Paragraphs>37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Cabin</vt:lpstr>
      <vt:lpstr>Cabin Regular</vt:lpstr>
      <vt:lpstr>Calibri</vt:lpstr>
      <vt:lpstr>Office Theme</vt:lpstr>
      <vt:lpstr>PowerPoint Presentation</vt:lpstr>
      <vt:lpstr>PowerPoint Presentation</vt:lpstr>
      <vt:lpstr>Recognition of orders abroad </vt:lpstr>
      <vt:lpstr>Recognition of foreign orders  in England</vt:lpstr>
      <vt:lpstr>Adoption/ Surrogacy</vt:lpstr>
      <vt:lpstr>Adoption/ surrogacy….Continued</vt:lpstr>
      <vt:lpstr>PowerPoint Presentation</vt:lpstr>
    </vt:vector>
  </TitlesOfParts>
  <Company>Hannah Markham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Recognition of orders: International adoption &amp; Surrogacy</dc:title>
  <dc:creator>Hannah Markham</dc:creator>
  <cp:lastModifiedBy>Ashley London</cp:lastModifiedBy>
  <cp:revision>2</cp:revision>
  <dcterms:created xsi:type="dcterms:W3CDTF">2020-09-24T12:13:18Z</dcterms:created>
  <dcterms:modified xsi:type="dcterms:W3CDTF">2020-09-24T12:52:21Z</dcterms:modified>
</cp:coreProperties>
</file>