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2"/>
  </p:notesMasterIdLst>
  <p:handoutMasterIdLst>
    <p:handoutMasterId r:id="rId13"/>
  </p:handoutMasterIdLst>
  <p:sldIdLst>
    <p:sldId id="268" r:id="rId5"/>
    <p:sldId id="445" r:id="rId6"/>
    <p:sldId id="491" r:id="rId7"/>
    <p:sldId id="498" r:id="rId8"/>
    <p:sldId id="499" r:id="rId9"/>
    <p:sldId id="478" r:id="rId10"/>
    <p:sldId id="408" r:id="rId11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B8E3"/>
    <a:srgbClr val="000000"/>
    <a:srgbClr val="0A0B41"/>
    <a:srgbClr val="FFFFFF"/>
    <a:srgbClr val="0A0B40"/>
    <a:srgbClr val="F3F3F3"/>
    <a:srgbClr val="D4D4D4"/>
    <a:srgbClr val="A9A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757269-1DAB-46BE-B2DD-091AA465BBD6}" v="139" dt="2020-05-07T15:47:37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64" autoAdjust="0"/>
    <p:restoredTop sz="94570"/>
  </p:normalViewPr>
  <p:slideViewPr>
    <p:cSldViewPr snapToGrid="0" snapToObjects="1">
      <p:cViewPr varScale="1">
        <p:scale>
          <a:sx n="140" d="100"/>
          <a:sy n="140" d="100"/>
        </p:scale>
        <p:origin x="366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3293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3DBB70-4841-4B0F-A781-DD376B52FB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08E2EB-9775-478A-AD4F-8BBA1DD393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4A07-5A99-4555-BEE2-719384B1E580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B724D-D133-430B-A2F6-93BB5DBCE7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05F55F-C9E2-4C73-9FFF-A76A531019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371FF-0BCC-421E-B33C-EB4378889D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89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99CDA-E777-9E4F-92C3-2ED1C3E52D5F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6E510-77F8-5442-9206-867BCEA6F0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24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43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47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78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1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90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05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59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6AACEF5-AE20-4460-BC52-67B5D909DF3F}"/>
              </a:ext>
            </a:extLst>
          </p:cNvPr>
          <p:cNvCxnSpPr>
            <a:cxnSpLocks/>
          </p:cNvCxnSpPr>
          <p:nvPr userDrawn="1"/>
        </p:nvCxnSpPr>
        <p:spPr>
          <a:xfrm>
            <a:off x="710293" y="1069522"/>
            <a:ext cx="7805057" cy="0"/>
          </a:xfrm>
          <a:prstGeom prst="line">
            <a:avLst/>
          </a:prstGeom>
          <a:ln w="12700">
            <a:solidFill>
              <a:srgbClr val="D437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5D0FE835-2F6A-41E4-A71F-96E07A558E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597" y="4539996"/>
            <a:ext cx="628650" cy="603504"/>
          </a:xfrm>
          <a:prstGeom prst="rect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A8DE191-FD8F-48DE-B58F-64B226052E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7" t="17394" r="13657" b="19007"/>
          <a:stretch/>
        </p:blipFill>
        <p:spPr>
          <a:xfrm>
            <a:off x="7805058" y="4703476"/>
            <a:ext cx="710293" cy="44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38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4CE17E5-FC7B-497D-BC3A-4DFC982889EF}"/>
              </a:ext>
            </a:extLst>
          </p:cNvPr>
          <p:cNvSpPr/>
          <p:nvPr userDrawn="1"/>
        </p:nvSpPr>
        <p:spPr>
          <a:xfrm>
            <a:off x="0" y="0"/>
            <a:ext cx="9144000" cy="760977"/>
          </a:xfrm>
          <a:prstGeom prst="rect">
            <a:avLst/>
          </a:prstGeom>
          <a:solidFill>
            <a:srgbClr val="02B8E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C20D3B-C9D8-42C1-8FF9-B6F3068E3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3702" y="110488"/>
            <a:ext cx="551391" cy="53655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CE4C4E-37A0-479F-9D5E-B04CAD021403}"/>
              </a:ext>
            </a:extLst>
          </p:cNvPr>
          <p:cNvCxnSpPr/>
          <p:nvPr/>
        </p:nvCxnSpPr>
        <p:spPr>
          <a:xfrm>
            <a:off x="8414802" y="110488"/>
            <a:ext cx="0" cy="540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3630A3C-9D8F-4A26-8D08-6F0F160C1B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071" y="4267200"/>
            <a:ext cx="713104" cy="713104"/>
          </a:xfrm>
          <a:prstGeom prst="rect">
            <a:avLst/>
          </a:prstGeom>
        </p:spPr>
      </p:pic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9EDE2EF3-1E4E-4AF4-9585-1995B1833D78}"/>
              </a:ext>
            </a:extLst>
          </p:cNvPr>
          <p:cNvSpPr/>
          <p:nvPr userDrawn="1"/>
        </p:nvSpPr>
        <p:spPr>
          <a:xfrm rot="13550819">
            <a:off x="-275100" y="109754"/>
            <a:ext cx="550501" cy="534884"/>
          </a:xfrm>
          <a:prstGeom prst="rtTriangle">
            <a:avLst/>
          </a:prstGeom>
          <a:solidFill>
            <a:srgbClr val="0A0B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  <p:sldLayoutId id="2147493467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familyarbitrator.com/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jp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taylor@36family.co.u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mailto:clerks@36family.co.uk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clerks@36family.co.uk" TargetMode="External"/><Relationship Id="rId3" Type="http://schemas.openxmlformats.org/officeDocument/2006/relationships/image" Target="../media/image1.em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B8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0538" y="1100288"/>
            <a:ext cx="2942924" cy="294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5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B739808-601F-4478-B540-9000C7CA6B6C}"/>
              </a:ext>
            </a:extLst>
          </p:cNvPr>
          <p:cNvSpPr/>
          <p:nvPr/>
        </p:nvSpPr>
        <p:spPr>
          <a:xfrm>
            <a:off x="7433" y="-671"/>
            <a:ext cx="3036849" cy="5143500"/>
          </a:xfrm>
          <a:prstGeom prst="rect">
            <a:avLst/>
          </a:prstGeom>
          <a:solidFill>
            <a:srgbClr val="02B8E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76494" y="1357926"/>
            <a:ext cx="5770757" cy="205697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spcAft>
                <a:spcPts val="700"/>
              </a:spcAft>
            </a:pPr>
            <a:r>
              <a:rPr lang="en-GB" sz="3600" b="1" spc="1000" dirty="0">
                <a:solidFill>
                  <a:srgbClr val="0A0B40"/>
                </a:solidFill>
                <a:latin typeface="Raleway" panose="020B0003030101060003" pitchFamily="34" charset="0"/>
                <a:cs typeface="Cabin"/>
              </a:rPr>
              <a:t>Maintenance</a:t>
            </a:r>
            <a:r>
              <a:rPr lang="en-GB" sz="3600" b="1" dirty="0">
                <a:solidFill>
                  <a:srgbClr val="0A0B40"/>
                </a:solidFill>
                <a:latin typeface="Raleway" panose="020B0003030101060003" pitchFamily="34" charset="0"/>
                <a:cs typeface="Cabin"/>
              </a:rPr>
              <a:t> </a:t>
            </a:r>
            <a:br>
              <a:rPr lang="en-GB" sz="3600" b="1" dirty="0">
                <a:solidFill>
                  <a:srgbClr val="0A0B40"/>
                </a:solidFill>
                <a:latin typeface="Raleway" panose="020B0003030101060003" pitchFamily="34" charset="0"/>
                <a:cs typeface="Cabin"/>
              </a:rPr>
            </a:br>
            <a:r>
              <a:rPr lang="en-GB" sz="3000" b="1" dirty="0">
                <a:solidFill>
                  <a:srgbClr val="0A0B40"/>
                </a:solidFill>
                <a:latin typeface="Raleway" panose="020B0003030101060003" pitchFamily="34" charset="0"/>
                <a:cs typeface="Cabin"/>
              </a:rPr>
              <a:t>Where are we now?</a:t>
            </a:r>
          </a:p>
          <a:p>
            <a:pPr algn="ctr"/>
            <a:endParaRPr lang="en-US" sz="600" b="1" dirty="0">
              <a:solidFill>
                <a:srgbClr val="0A0B40"/>
              </a:solidFill>
              <a:latin typeface="Raleway" panose="020B0003030101060003" pitchFamily="34" charset="0"/>
              <a:cs typeface="Cabin"/>
            </a:endParaRPr>
          </a:p>
          <a:p>
            <a:pPr algn="ctr">
              <a:spcAft>
                <a:spcPts val="700"/>
              </a:spcAft>
            </a:pPr>
            <a:endParaRPr lang="en-US" sz="500" dirty="0">
              <a:solidFill>
                <a:srgbClr val="0A0B40"/>
              </a:solidFill>
              <a:latin typeface="Raleway" panose="020B0003030101060003" pitchFamily="34" charset="0"/>
              <a:cs typeface="Cabin"/>
            </a:endParaRPr>
          </a:p>
          <a:p>
            <a:pPr algn="ctr"/>
            <a:r>
              <a:rPr lang="en-US" sz="2000" dirty="0">
                <a:solidFill>
                  <a:srgbClr val="0A0B40"/>
                </a:solidFill>
                <a:latin typeface="Raleway" panose="020B0003030101060003" pitchFamily="34" charset="0"/>
                <a:cs typeface="Cabin"/>
              </a:rPr>
              <a:t>Rhys Taylor </a:t>
            </a:r>
            <a:r>
              <a:rPr lang="en-US" sz="2000" dirty="0" err="1">
                <a:solidFill>
                  <a:srgbClr val="0A0B40"/>
                </a:solidFill>
                <a:latin typeface="Raleway" panose="020B0003030101060003" pitchFamily="34" charset="0"/>
                <a:cs typeface="Cabin"/>
              </a:rPr>
              <a:t>MCIArb</a:t>
            </a:r>
            <a:endParaRPr lang="en-US" sz="2000" dirty="0">
              <a:solidFill>
                <a:srgbClr val="0A0B40"/>
              </a:solidFill>
              <a:latin typeface="Raleway" panose="020B0003030101060003" pitchFamily="34" charset="0"/>
              <a:cs typeface="Cabin"/>
            </a:endParaRPr>
          </a:p>
          <a:p>
            <a:pPr algn="ctr"/>
            <a:r>
              <a:rPr lang="en-US" sz="2000" dirty="0">
                <a:solidFill>
                  <a:srgbClr val="0A0B40"/>
                </a:solidFill>
                <a:latin typeface="Raleway" panose="020B0003030101060003" pitchFamily="34" charset="0"/>
                <a:cs typeface="Cabin"/>
              </a:rPr>
              <a:t>Barrister, Arbitrator, Mediator</a:t>
            </a:r>
            <a:endParaRPr lang="en-US" sz="500" dirty="0">
              <a:solidFill>
                <a:srgbClr val="0A0B40"/>
              </a:solidFill>
              <a:latin typeface="Raleway" panose="020B0003030101060003" pitchFamily="34" charset="0"/>
              <a:cs typeface="Cabin"/>
            </a:endParaRPr>
          </a:p>
          <a:p>
            <a:pPr algn="ctr">
              <a:spcAft>
                <a:spcPts val="700"/>
              </a:spcAft>
            </a:pPr>
            <a:endParaRPr lang="en-US" sz="500" dirty="0">
              <a:solidFill>
                <a:srgbClr val="0A0B40"/>
              </a:solidFill>
              <a:latin typeface="Raleway" panose="020B0003030101060003" pitchFamily="34" charset="0"/>
              <a:cs typeface="Cabin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23" y="1395701"/>
            <a:ext cx="1803400" cy="18034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2706025" y="891935"/>
            <a:ext cx="0" cy="28109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453" y="4206224"/>
            <a:ext cx="930194" cy="930194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115395" y="4257264"/>
            <a:ext cx="4790345" cy="817279"/>
            <a:chOff x="285799" y="4167739"/>
            <a:chExt cx="4790345" cy="817279"/>
          </a:xfrm>
        </p:grpSpPr>
        <p:pic>
          <p:nvPicPr>
            <p:cNvPr id="7" name="Picture 16" descr="Family Signatures (00000002)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36"/>
            <a:stretch/>
          </p:blipFill>
          <p:spPr bwMode="auto">
            <a:xfrm>
              <a:off x="2647017" y="4167739"/>
              <a:ext cx="2429127" cy="812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 descr="image0a995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1893" y="4184767"/>
              <a:ext cx="953026" cy="800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 descr="image44d98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6049" y="4180053"/>
              <a:ext cx="540968" cy="782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5799" y="4180053"/>
              <a:ext cx="804965" cy="8049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5544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59301" y="175153"/>
            <a:ext cx="771650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700"/>
              </a:spcAft>
            </a:pPr>
            <a:r>
              <a:rPr lang="en-US" sz="2800" dirty="0">
                <a:solidFill>
                  <a:schemeClr val="bg1"/>
                </a:solidFill>
                <a:latin typeface="Raleway" panose="020B0003030101060003" pitchFamily="34" charset="0"/>
                <a:cs typeface="Cabin Regular"/>
              </a:rPr>
              <a:t>Maintenance Pending Suit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59300" y="1060450"/>
            <a:ext cx="8261171" cy="39198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A0B40"/>
                </a:solidFill>
                <a:latin typeface="Raleway" panose="020B0003030101060003" pitchFamily="34" charset="0"/>
              </a:rPr>
              <a:t>Can the budget be justified?</a:t>
            </a:r>
          </a:p>
          <a:p>
            <a:pPr marL="457200" indent="-457200" algn="l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A0B40"/>
                </a:solidFill>
                <a:latin typeface="Raleway" panose="020B0003030101060003" pitchFamily="34" charset="0"/>
              </a:rPr>
              <a:t>Two budgets? “Covid-19” and “conventional” budget?</a:t>
            </a:r>
          </a:p>
          <a:p>
            <a:pPr marL="457200" indent="-457200" algn="l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A0B40"/>
                </a:solidFill>
                <a:latin typeface="Raleway" panose="020B0003030101060003" pitchFamily="34" charset="0"/>
              </a:rPr>
              <a:t>Court can look at woods rather than trees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071" y="4267200"/>
            <a:ext cx="713104" cy="7131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6AD281-316B-405D-BD4A-8028595D1138}"/>
              </a:ext>
            </a:extLst>
          </p:cNvPr>
          <p:cNvSpPr txBox="1"/>
          <p:nvPr/>
        </p:nvSpPr>
        <p:spPr>
          <a:xfrm>
            <a:off x="6119664" y="4866501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©2020 Rhys Taylor, 36 Family 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82801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59301" y="175153"/>
            <a:ext cx="771650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700"/>
              </a:spcAft>
            </a:pPr>
            <a:r>
              <a:rPr lang="en-US" sz="2800" dirty="0">
                <a:solidFill>
                  <a:schemeClr val="bg1"/>
                </a:solidFill>
                <a:latin typeface="Raleway" panose="020B0003030101060003" pitchFamily="34" charset="0"/>
                <a:cs typeface="Cabin Regular"/>
              </a:rPr>
              <a:t>Substantive Orders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59300" y="1060450"/>
            <a:ext cx="8261171" cy="39198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ts val="3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400" i="1" dirty="0" err="1">
                <a:solidFill>
                  <a:srgbClr val="0A0B40"/>
                </a:solidFill>
                <a:latin typeface="Raleway" panose="020B0003030101060003" pitchFamily="34" charset="0"/>
              </a:rPr>
              <a:t>O’Dwyer</a:t>
            </a:r>
            <a:r>
              <a:rPr lang="en-GB" sz="2400" i="1" dirty="0">
                <a:solidFill>
                  <a:srgbClr val="0A0B40"/>
                </a:solidFill>
                <a:latin typeface="Raleway" panose="020B0003030101060003" pitchFamily="34" charset="0"/>
              </a:rPr>
              <a:t> v </a:t>
            </a:r>
            <a:r>
              <a:rPr lang="en-GB" sz="2400" i="1" dirty="0" err="1">
                <a:solidFill>
                  <a:srgbClr val="0A0B40"/>
                </a:solidFill>
                <a:latin typeface="Raleway" panose="020B0003030101060003" pitchFamily="34" charset="0"/>
              </a:rPr>
              <a:t>O’Dwyer</a:t>
            </a:r>
            <a:r>
              <a:rPr lang="en-GB" sz="2400" i="1" dirty="0">
                <a:solidFill>
                  <a:srgbClr val="0A0B40"/>
                </a:solidFill>
                <a:latin typeface="Raleway" panose="020B0003030101060003" pitchFamily="34" charset="0"/>
              </a:rPr>
              <a:t> </a:t>
            </a:r>
            <a:r>
              <a:rPr lang="en-GB" sz="2400" dirty="0">
                <a:solidFill>
                  <a:srgbClr val="0A0B40"/>
                </a:solidFill>
                <a:latin typeface="Raleway" panose="020B0003030101060003" pitchFamily="34" charset="0"/>
              </a:rPr>
              <a:t>[2019] 2 FLR 1020</a:t>
            </a:r>
          </a:p>
          <a:p>
            <a:pPr marL="914400" lvl="1" indent="-457200" algn="l">
              <a:lnSpc>
                <a:spcPts val="3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A0B40"/>
                </a:solidFill>
                <a:latin typeface="Raleway" panose="020B0003030101060003" pitchFamily="34" charset="0"/>
              </a:rPr>
              <a:t>What capital is left after rehousing?</a:t>
            </a:r>
          </a:p>
          <a:p>
            <a:pPr marL="914400" lvl="1" indent="-457200" algn="l">
              <a:lnSpc>
                <a:spcPts val="3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A0B40"/>
                </a:solidFill>
                <a:latin typeface="Raleway" panose="020B0003030101060003" pitchFamily="34" charset="0"/>
              </a:rPr>
              <a:t>What income can that capital generate?</a:t>
            </a:r>
          </a:p>
          <a:p>
            <a:pPr marL="914400" lvl="1" indent="-457200" algn="l">
              <a:lnSpc>
                <a:spcPts val="3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A0B40"/>
                </a:solidFill>
                <a:latin typeface="Raleway" panose="020B0003030101060003" pitchFamily="34" charset="0"/>
              </a:rPr>
              <a:t>What assumptions used for notional income?</a:t>
            </a:r>
          </a:p>
          <a:p>
            <a:pPr marL="914400" lvl="1" indent="-457200" algn="l">
              <a:lnSpc>
                <a:spcPts val="3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A0B40"/>
                </a:solidFill>
                <a:latin typeface="Raleway" panose="020B0003030101060003" pitchFamily="34" charset="0"/>
              </a:rPr>
              <a:t>Should there be amortisation of capital and from when?</a:t>
            </a:r>
          </a:p>
          <a:p>
            <a:pPr marL="457200" indent="-457200" algn="l">
              <a:lnSpc>
                <a:spcPts val="3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A0B40"/>
                </a:solidFill>
                <a:latin typeface="Raleway" panose="020B0003030101060003" pitchFamily="34" charset="0"/>
              </a:rPr>
              <a:t>Tension between </a:t>
            </a:r>
          </a:p>
          <a:p>
            <a:pPr marL="914400" lvl="1" indent="-457200" algn="l">
              <a:lnSpc>
                <a:spcPts val="3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000" i="1" dirty="0">
                <a:solidFill>
                  <a:srgbClr val="0A0B40"/>
                </a:solidFill>
                <a:latin typeface="Raleway" panose="020B0003030101060003" pitchFamily="34" charset="0"/>
              </a:rPr>
              <a:t>C v C </a:t>
            </a:r>
            <a:r>
              <a:rPr lang="en-GB" sz="2000" dirty="0">
                <a:solidFill>
                  <a:srgbClr val="0A0B40"/>
                </a:solidFill>
                <a:latin typeface="Raleway" panose="020B0003030101060003" pitchFamily="34" charset="0"/>
              </a:rPr>
              <a:t>(Financial Relief: Short Marriage) [1997] 2 FLR 26 and </a:t>
            </a:r>
          </a:p>
          <a:p>
            <a:pPr marL="914400" lvl="1" indent="-457200" algn="l">
              <a:lnSpc>
                <a:spcPts val="3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000" i="1" dirty="0">
                <a:solidFill>
                  <a:srgbClr val="0A0B40"/>
                </a:solidFill>
                <a:latin typeface="Raleway" panose="020B0003030101060003" pitchFamily="34" charset="0"/>
              </a:rPr>
              <a:t>SS v NS </a:t>
            </a:r>
            <a:r>
              <a:rPr lang="en-GB" sz="2000" dirty="0">
                <a:solidFill>
                  <a:srgbClr val="0A0B40"/>
                </a:solidFill>
                <a:latin typeface="Raleway" panose="020B0003030101060003" pitchFamily="34" charset="0"/>
              </a:rPr>
              <a:t>(Spousal Maintenance) [2015] 2 FLR 1124</a:t>
            </a:r>
          </a:p>
          <a:p>
            <a:pPr marL="457200" indent="-457200" algn="l">
              <a:lnSpc>
                <a:spcPts val="3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A0B40"/>
                </a:solidFill>
                <a:latin typeface="Raleway" panose="020B0003030101060003" pitchFamily="34" charset="0"/>
              </a:rPr>
              <a:t>Nominal orders as safety net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071" y="4267200"/>
            <a:ext cx="713104" cy="7131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A24B005-A9C2-4C5D-8F7A-5008D68E30A7}"/>
              </a:ext>
            </a:extLst>
          </p:cNvPr>
          <p:cNvSpPr txBox="1"/>
          <p:nvPr/>
        </p:nvSpPr>
        <p:spPr>
          <a:xfrm>
            <a:off x="6119664" y="4866501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©2020 Rhys Taylor, 36 Family 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193678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59301" y="175153"/>
            <a:ext cx="7716501" cy="9515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700"/>
              </a:spcAft>
            </a:pPr>
            <a:r>
              <a:rPr lang="en-US" sz="2800">
                <a:solidFill>
                  <a:schemeClr val="bg1"/>
                </a:solidFill>
                <a:latin typeface="Raleway" panose="020B0003030101060003" pitchFamily="34" charset="0"/>
                <a:cs typeface="Cabin Regular"/>
              </a:rPr>
              <a:t>Variation</a:t>
            </a:r>
          </a:p>
          <a:p>
            <a:pPr>
              <a:spcAft>
                <a:spcPts val="700"/>
              </a:spcAft>
            </a:pPr>
            <a:endParaRPr lang="en-US" sz="2800" dirty="0">
              <a:solidFill>
                <a:schemeClr val="bg1"/>
              </a:solidFill>
              <a:latin typeface="Raleway" panose="020B0003030101060003" pitchFamily="34" charset="0"/>
              <a:cs typeface="Cabin Regular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59300" y="776343"/>
            <a:ext cx="8261171" cy="39198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ts val="3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400" i="1" dirty="0">
                <a:solidFill>
                  <a:srgbClr val="0A0B40"/>
                </a:solidFill>
                <a:latin typeface="Raleway" panose="020B0003030101060003" pitchFamily="34" charset="0"/>
              </a:rPr>
              <a:t>Pearce v Pearce </a:t>
            </a:r>
            <a:r>
              <a:rPr lang="en-GB" sz="2400" dirty="0">
                <a:solidFill>
                  <a:srgbClr val="0A0B40"/>
                </a:solidFill>
                <a:latin typeface="Raleway" panose="020B0003030101060003" pitchFamily="34" charset="0"/>
              </a:rPr>
              <a:t>[2003] 2 FLR 1144 and what is now s.31(7B)(</a:t>
            </a:r>
            <a:r>
              <a:rPr lang="en-GB" sz="2400" dirty="0" err="1">
                <a:solidFill>
                  <a:srgbClr val="0A0B40"/>
                </a:solidFill>
                <a:latin typeface="Raleway" panose="020B0003030101060003" pitchFamily="34" charset="0"/>
              </a:rPr>
              <a:t>ba</a:t>
            </a:r>
            <a:r>
              <a:rPr lang="en-GB" sz="2400" dirty="0">
                <a:solidFill>
                  <a:srgbClr val="0A0B40"/>
                </a:solidFill>
                <a:latin typeface="Raleway" panose="020B0003030101060003" pitchFamily="34" charset="0"/>
              </a:rPr>
              <a:t>)</a:t>
            </a:r>
          </a:p>
          <a:p>
            <a:pPr marL="457200" indent="-457200" algn="l">
              <a:lnSpc>
                <a:spcPts val="3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A0B40"/>
                </a:solidFill>
                <a:latin typeface="Raleway" panose="020B0003030101060003" pitchFamily="34" charset="0"/>
              </a:rPr>
              <a:t>Can you pension share, on capitalisation, an already shared pension (from that marriage)?</a:t>
            </a:r>
          </a:p>
          <a:p>
            <a:pPr marL="914400" lvl="1" indent="-457200" algn="l">
              <a:lnSpc>
                <a:spcPts val="3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A0B40"/>
                </a:solidFill>
                <a:latin typeface="Raleway" panose="020B0003030101060003" pitchFamily="34" charset="0"/>
              </a:rPr>
              <a:t>Pensions on Divorce (Hay, Hess, Lockett and Taylor, 3rd ed), 8.41 – yes (possibly)</a:t>
            </a:r>
          </a:p>
          <a:p>
            <a:pPr marL="914400" lvl="1" indent="-457200" algn="l">
              <a:lnSpc>
                <a:spcPts val="3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A0B40"/>
                </a:solidFill>
                <a:latin typeface="Raleway" panose="020B0003030101060003" pitchFamily="34" charset="0"/>
              </a:rPr>
              <a:t>Pension Advisory Group, page 66 – sitting on fence</a:t>
            </a:r>
          </a:p>
          <a:p>
            <a:pPr marL="914400" lvl="1" indent="-457200" algn="l">
              <a:lnSpc>
                <a:spcPts val="3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A0B40"/>
                </a:solidFill>
                <a:latin typeface="Raleway" panose="020B0003030101060003" pitchFamily="34" charset="0"/>
              </a:rPr>
              <a:t>s.31(7G) is key</a:t>
            </a:r>
          </a:p>
          <a:p>
            <a:pPr marL="914400" lvl="1" indent="-457200" algn="l">
              <a:lnSpc>
                <a:spcPts val="3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A0B40"/>
                </a:solidFill>
                <a:latin typeface="Raleway" panose="020B0003030101060003" pitchFamily="34" charset="0"/>
              </a:rPr>
              <a:t>If consensual, maybe move fund to a new scheme and </a:t>
            </a:r>
            <a:br>
              <a:rPr lang="en-GB" sz="2000" dirty="0">
                <a:solidFill>
                  <a:srgbClr val="0A0B40"/>
                </a:solidFill>
                <a:latin typeface="Raleway" panose="020B0003030101060003" pitchFamily="34" charset="0"/>
              </a:rPr>
            </a:br>
            <a:r>
              <a:rPr lang="en-GB" sz="2000" dirty="0">
                <a:solidFill>
                  <a:srgbClr val="0A0B40"/>
                </a:solidFill>
                <a:latin typeface="Raleway" panose="020B0003030101060003" pitchFamily="34" charset="0"/>
              </a:rPr>
              <a:t>then share?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EE5F30-09D4-4618-99A3-CC8C37843ECC}"/>
              </a:ext>
            </a:extLst>
          </p:cNvPr>
          <p:cNvSpPr txBox="1"/>
          <p:nvPr/>
        </p:nvSpPr>
        <p:spPr>
          <a:xfrm>
            <a:off x="6119664" y="4866501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©2020 Rhys Taylor, 36 Family 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211642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59301" y="175153"/>
            <a:ext cx="7716501" cy="4308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700"/>
              </a:spcAft>
            </a:pPr>
            <a:r>
              <a:rPr lang="en-US" sz="2800" dirty="0">
                <a:solidFill>
                  <a:schemeClr val="bg1"/>
                </a:solidFill>
                <a:latin typeface="Raleway" panose="020B0003030101060003" pitchFamily="34" charset="0"/>
                <a:cs typeface="Cabin Regular"/>
              </a:rPr>
              <a:t>Disclaimer and contacts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59301" y="1278673"/>
            <a:ext cx="7716501" cy="368967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GB" sz="1700" b="1" dirty="0">
                <a:solidFill>
                  <a:srgbClr val="0A0B41"/>
                </a:solidFill>
                <a:latin typeface="Raleway" panose="020B0003030101060003" pitchFamily="34" charset="0"/>
              </a:rPr>
              <a:t>These notes are no substitute for legal advice and should not be relied upon as such.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GB" sz="1700" dirty="0">
                <a:solidFill>
                  <a:srgbClr val="0A0B41"/>
                </a:solidFill>
                <a:latin typeface="Raleway" panose="020B0003030101060003" pitchFamily="34" charset="0"/>
                <a:hlinkClick r:id="rId3"/>
              </a:rPr>
              <a:t>rtaylor@36family.co.uk</a:t>
            </a:r>
            <a:r>
              <a:rPr lang="en-GB" sz="1700" dirty="0">
                <a:solidFill>
                  <a:srgbClr val="0A0B41"/>
                </a:solidFill>
                <a:latin typeface="Raleway" panose="020B0003030101060003" pitchFamily="34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GB" sz="1700" dirty="0">
                <a:solidFill>
                  <a:srgbClr val="0A0B41"/>
                </a:solidFill>
                <a:latin typeface="Raleway" panose="020B0003030101060003" pitchFamily="34" charset="0"/>
              </a:rPr>
              <a:t>Twitter: @RhysTaylor32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GB" sz="1700" dirty="0">
                <a:solidFill>
                  <a:srgbClr val="0A0B41"/>
                </a:solidFill>
                <a:latin typeface="Raleway" panose="020B0003030101060003" pitchFamily="34" charset="0"/>
                <a:hlinkClick r:id="rId4"/>
              </a:rPr>
              <a:t>clerks@36family.co.uk</a:t>
            </a:r>
            <a:r>
              <a:rPr lang="en-GB" sz="1700" dirty="0">
                <a:solidFill>
                  <a:srgbClr val="0A0B41"/>
                </a:solidFill>
                <a:latin typeface="Raleway" panose="020B0003030101060003" pitchFamily="34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GB" sz="1700" dirty="0">
                <a:solidFill>
                  <a:srgbClr val="0A0B41"/>
                </a:solidFill>
                <a:latin typeface="Raleway" panose="020B0003030101060003" pitchFamily="34" charset="0"/>
              </a:rPr>
              <a:t>4 Field Court, Gray’s Inn, London, WC1R 5EF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071" y="4288972"/>
            <a:ext cx="713104" cy="71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89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B8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BA82C-2708-43FA-ACC1-53F262AD187C}"/>
              </a:ext>
            </a:extLst>
          </p:cNvPr>
          <p:cNvSpPr/>
          <p:nvPr/>
        </p:nvSpPr>
        <p:spPr>
          <a:xfrm>
            <a:off x="0" y="4038069"/>
            <a:ext cx="9144000" cy="11054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338967" y="2545765"/>
            <a:ext cx="2163336" cy="1105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700"/>
              </a:spcAft>
            </a:pPr>
            <a:r>
              <a:rPr lang="en-US" sz="1200" dirty="0">
                <a:solidFill>
                  <a:schemeClr val="bg1"/>
                </a:solidFill>
                <a:latin typeface="Raleway" panose="020B0003030101060003" pitchFamily="34" charset="0"/>
                <a:cs typeface="Cabin"/>
              </a:rPr>
              <a:t>The 36 Group</a:t>
            </a:r>
            <a:br>
              <a:rPr lang="en-US" sz="1000" dirty="0">
                <a:solidFill>
                  <a:schemeClr val="bg1"/>
                </a:solidFill>
                <a:latin typeface="Raleway" panose="020B0003030101060003" pitchFamily="34" charset="0"/>
                <a:cs typeface="Cabin"/>
              </a:rPr>
            </a:br>
            <a:r>
              <a:rPr lang="en-US" sz="1200" dirty="0">
                <a:solidFill>
                  <a:schemeClr val="bg1"/>
                </a:solidFill>
                <a:latin typeface="Raleway" panose="020B0003030101060003" pitchFamily="34" charset="0"/>
                <a:cs typeface="Cabin"/>
              </a:rPr>
              <a:t>4 Field Court</a:t>
            </a:r>
            <a:br>
              <a:rPr lang="en-US" sz="1200" dirty="0">
                <a:solidFill>
                  <a:schemeClr val="bg1"/>
                </a:solidFill>
                <a:latin typeface="Raleway" panose="020B0003030101060003" pitchFamily="34" charset="0"/>
                <a:cs typeface="Cabin"/>
              </a:rPr>
            </a:br>
            <a:r>
              <a:rPr lang="en-US" sz="1200" dirty="0">
                <a:solidFill>
                  <a:schemeClr val="bg1"/>
                </a:solidFill>
                <a:latin typeface="Raleway" panose="020B0003030101060003" pitchFamily="34" charset="0"/>
                <a:cs typeface="Cabin"/>
              </a:rPr>
              <a:t>London</a:t>
            </a:r>
            <a:br>
              <a:rPr lang="en-US" sz="1200" dirty="0">
                <a:solidFill>
                  <a:schemeClr val="bg1"/>
                </a:solidFill>
                <a:latin typeface="Raleway" panose="020B0003030101060003" pitchFamily="34" charset="0"/>
                <a:cs typeface="Cabin"/>
              </a:rPr>
            </a:br>
            <a:r>
              <a:rPr lang="en-GB" sz="1200" dirty="0">
                <a:solidFill>
                  <a:schemeClr val="bg1"/>
                </a:solidFill>
                <a:latin typeface="Raleway" panose="020B0003030101060003" pitchFamily="34" charset="0"/>
              </a:rPr>
              <a:t>WC1R 5EF</a:t>
            </a:r>
          </a:p>
          <a:p>
            <a:pPr algn="ctr">
              <a:spcAft>
                <a:spcPts val="700"/>
              </a:spcAft>
            </a:pPr>
            <a:r>
              <a:rPr lang="en-US" sz="1200" dirty="0">
                <a:solidFill>
                  <a:schemeClr val="bg1"/>
                </a:solidFill>
                <a:latin typeface="Raleway" panose="020B0003030101060003" pitchFamily="34" charset="0"/>
                <a:cs typeface="Cabin"/>
              </a:rPr>
              <a:t>DX  360 LDE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7113" y="498239"/>
            <a:ext cx="1803401" cy="1803401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rot="5400000">
            <a:off x="4578814" y="845368"/>
            <a:ext cx="0" cy="28109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88" y="4130312"/>
            <a:ext cx="930194" cy="93019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330405" y="4283825"/>
            <a:ext cx="3598378" cy="613918"/>
            <a:chOff x="285799" y="4167739"/>
            <a:chExt cx="4790345" cy="817279"/>
          </a:xfrm>
        </p:grpSpPr>
        <p:pic>
          <p:nvPicPr>
            <p:cNvPr id="11" name="Picture 16" descr="Family Signatures (00000002)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36"/>
            <a:stretch/>
          </p:blipFill>
          <p:spPr bwMode="auto">
            <a:xfrm>
              <a:off x="2647017" y="4167739"/>
              <a:ext cx="2429127" cy="812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a995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1893" y="4184767"/>
              <a:ext cx="953026" cy="800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 descr="image44d98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6049" y="4180053"/>
              <a:ext cx="540968" cy="782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5799" y="4180053"/>
              <a:ext cx="804965" cy="804965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90D40CC-8235-461A-8357-DBBD982DE78E}"/>
              </a:ext>
            </a:extLst>
          </p:cNvPr>
          <p:cNvSpPr txBox="1"/>
          <p:nvPr/>
        </p:nvSpPr>
        <p:spPr>
          <a:xfrm>
            <a:off x="4057445" y="2699366"/>
            <a:ext cx="2679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Raleway" panose="020B0003030101060003" pitchFamily="34" charset="0"/>
                <a:cs typeface="Cabin"/>
              </a:rPr>
              <a:t>T  020 7421 8000 </a:t>
            </a:r>
            <a:br>
              <a:rPr lang="en-US" sz="1200" dirty="0">
                <a:solidFill>
                  <a:schemeClr val="bg1"/>
                </a:solidFill>
                <a:latin typeface="Raleway" panose="020B0003030101060003" pitchFamily="34" charset="0"/>
                <a:cs typeface="Cabin"/>
              </a:rPr>
            </a:br>
            <a:r>
              <a:rPr lang="en-US" sz="1200" dirty="0">
                <a:solidFill>
                  <a:schemeClr val="bg1"/>
                </a:solidFill>
                <a:latin typeface="Raleway" panose="020B0003030101060003" pitchFamily="34" charset="0"/>
                <a:cs typeface="Cabin"/>
              </a:rPr>
              <a:t>F  020 7421 8035</a:t>
            </a:r>
          </a:p>
          <a:p>
            <a:pPr algn="ctr"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latin typeface="Raleway" panose="020B0003030101060003" pitchFamily="34" charset="0"/>
                <a:cs typeface="Cabin"/>
              </a:rPr>
              <a:t>E  </a:t>
            </a:r>
            <a:r>
              <a:rPr lang="en-US" sz="1200" dirty="0">
                <a:solidFill>
                  <a:schemeClr val="bg1"/>
                </a:solidFill>
                <a:latin typeface="Raleway" panose="020B0003030101060003" pitchFamily="34" charset="0"/>
                <a:cs typeface="Cabin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clerks@36family.co.uk</a:t>
            </a:r>
            <a:br>
              <a:rPr lang="en-US" sz="1200" dirty="0">
                <a:solidFill>
                  <a:schemeClr val="bg1"/>
                </a:solidFill>
                <a:latin typeface="Raleway" panose="020B0003030101060003" pitchFamily="34" charset="0"/>
                <a:cs typeface="Cabin"/>
              </a:rPr>
            </a:br>
            <a:r>
              <a:rPr lang="en-US" sz="1200" dirty="0">
                <a:solidFill>
                  <a:schemeClr val="bg1"/>
                </a:solidFill>
                <a:latin typeface="Raleway" panose="020B0003030101060003" pitchFamily="34" charset="0"/>
                <a:cs typeface="Cabin Regular"/>
              </a:rPr>
              <a:t>W  36family.co.uk</a:t>
            </a:r>
          </a:p>
        </p:txBody>
      </p:sp>
    </p:spTree>
    <p:extLst>
      <p:ext uri="{BB962C8B-B14F-4D97-AF65-F5344CB8AC3E}">
        <p14:creationId xmlns:p14="http://schemas.microsoft.com/office/powerpoint/2010/main" val="184314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36Family-Sep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78FE900E890A40B766EA5F2B460061" ma:contentTypeVersion="8" ma:contentTypeDescription="Create a new document." ma:contentTypeScope="" ma:versionID="a54b0435ed861b4eecdae0d308774ed3">
  <xsd:schema xmlns:xsd="http://www.w3.org/2001/XMLSchema" xmlns:xs="http://www.w3.org/2001/XMLSchema" xmlns:p="http://schemas.microsoft.com/office/2006/metadata/properties" xmlns:ns3="03c8f306-f530-4f83-a0fd-7eb1e15c4da7" targetNamespace="http://schemas.microsoft.com/office/2006/metadata/properties" ma:root="true" ma:fieldsID="4c2d172152ad3399203adda3d1ac4d6b" ns3:_="">
    <xsd:import namespace="03c8f306-f530-4f83-a0fd-7eb1e15c4d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8f306-f530-4f83-a0fd-7eb1e15c4d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CB1EF0-0D7F-4DFD-95E7-BD8677488F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8f306-f530-4f83-a0fd-7eb1e15c4d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03c8f306-f530-4f83-a0fd-7eb1e15c4da7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36Family-Sept2016.potx</Template>
  <TotalTime>2229</TotalTime>
  <Words>328</Words>
  <Application>Microsoft Office PowerPoint</Application>
  <PresentationFormat>On-screen Show (16:9)</PresentationFormat>
  <Paragraphs>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Raleway</vt:lpstr>
      <vt:lpstr>36Family-Sept2016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Rhys Taylor</cp:lastModifiedBy>
  <cp:revision>202</cp:revision>
  <cp:lastPrinted>2020-05-07T15:49:06Z</cp:lastPrinted>
  <dcterms:created xsi:type="dcterms:W3CDTF">2010-04-12T23:12:02Z</dcterms:created>
  <dcterms:modified xsi:type="dcterms:W3CDTF">2020-09-04T13:30:15Z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0x0101003078FE900E890A40B766EA5F2B460061</vt:lpwstr>
  </property>
</Properties>
</file>