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  <p:sldMasterId id="2147483673" r:id="rId2"/>
    <p:sldMasterId id="2147483686" r:id="rId3"/>
  </p:sldMasterIdLst>
  <p:notesMasterIdLst>
    <p:notesMasterId r:id="rId12"/>
  </p:notesMasterIdLst>
  <p:handoutMasterIdLst>
    <p:handoutMasterId r:id="rId13"/>
  </p:handoutMasterIdLst>
  <p:sldIdLst>
    <p:sldId id="261" r:id="rId4"/>
    <p:sldId id="409" r:id="rId5"/>
    <p:sldId id="456" r:id="rId6"/>
    <p:sldId id="410" r:id="rId7"/>
    <p:sldId id="452" r:id="rId8"/>
    <p:sldId id="455" r:id="rId9"/>
    <p:sldId id="454" r:id="rId10"/>
    <p:sldId id="321" r:id="rId11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840"/>
    <a:srgbClr val="960852"/>
    <a:srgbClr val="000000"/>
    <a:srgbClr val="983E6B"/>
    <a:srgbClr val="94425F"/>
    <a:srgbClr val="860000"/>
    <a:srgbClr val="973F5A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5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5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2290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7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A167923E-FC50-46F1-A14F-70CD80434565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6682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7" y="9446682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1E25A7B3-02E0-4C60-A134-F793471714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097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6378A08A-8F6B-4381-92D4-0AF21F504873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2" y="4786363"/>
            <a:ext cx="5486400" cy="3916115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6682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9446682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32E7288-24C1-4772-BEE2-2EEF201217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6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34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0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3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9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0B1F-52E1-4230-B145-06DD62CA481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777-1D5F-4653-B69D-03FF78258E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66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0B1F-52E1-4230-B145-06DD62CA481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777-1D5F-4653-B69D-03FF78258E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12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0B1F-52E1-4230-B145-06DD62CA481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777-1D5F-4653-B69D-03FF78258E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267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0B1F-52E1-4230-B145-06DD62CA481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777-1D5F-4653-B69D-03FF78258E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107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0B1F-52E1-4230-B145-06DD62CA481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777-1D5F-4653-B69D-03FF78258E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715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0B1F-52E1-4230-B145-06DD62CA481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777-1D5F-4653-B69D-03FF78258E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895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0B1F-52E1-4230-B145-06DD62CA481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777-1D5F-4653-B69D-03FF78258E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28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0B1F-52E1-4230-B145-06DD62CA481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777-1D5F-4653-B69D-03FF78258E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9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8" descr="iflg_cut_circle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7" y="3464837"/>
            <a:ext cx="29813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977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0B1F-52E1-4230-B145-06DD62CA481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777-1D5F-4653-B69D-03FF78258E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314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0B1F-52E1-4230-B145-06DD62CA481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777-1D5F-4653-B69D-03FF78258E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38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0B1F-52E1-4230-B145-06DD62CA481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777-1D5F-4653-B69D-03FF78258E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812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0B1F-52E1-4230-B145-06DD62CA481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8777-1D5F-4653-B69D-03FF78258E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165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AFE7-BC1D-47D0-ADA9-A526E4492576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7D72-9443-4B90-91C1-E34E41AB65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506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47078"/>
          </a:xfrm>
        </p:spPr>
        <p:txBody>
          <a:bodyPr/>
          <a:lstStyle>
            <a:lvl1pPr marL="0">
              <a:defRPr b="1" i="0" u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7"/>
            <a:ext cx="7543800" cy="402335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990033"/>
                </a:solidFill>
              </a:defRPr>
            </a:lvl1pPr>
            <a:lvl2pPr marL="384048" indent="-182880">
              <a:buFont typeface="Wingdings" panose="05000000000000000000" pitchFamily="2" charset="2"/>
              <a:buChar char="Ø"/>
              <a:defRPr sz="3200">
                <a:solidFill>
                  <a:srgbClr val="990033"/>
                </a:solidFill>
              </a:defRPr>
            </a:lvl2pPr>
            <a:lvl3pPr marL="566928" indent="-182880">
              <a:buFont typeface="Wingdings" panose="05000000000000000000" pitchFamily="2" charset="2"/>
              <a:buChar char="Ø"/>
              <a:defRPr sz="3200">
                <a:solidFill>
                  <a:srgbClr val="990033"/>
                </a:solidFill>
              </a:defRPr>
            </a:lvl3pPr>
            <a:lvl4pPr>
              <a:defRPr sz="3200">
                <a:solidFill>
                  <a:srgbClr val="990033"/>
                </a:solidFill>
              </a:defRPr>
            </a:lvl4pPr>
            <a:lvl5pPr>
              <a:defRPr sz="3200">
                <a:solidFill>
                  <a:srgbClr val="9900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AFE7-BC1D-47D0-ADA9-A526E4492576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7D72-9443-4B90-91C1-E34E41AB65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 descr="iflg_cut_circle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07" y="4064001"/>
            <a:ext cx="2235994" cy="225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854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758952"/>
            <a:ext cx="7341326" cy="295598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4971863"/>
            <a:ext cx="7341326" cy="624267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AFE7-BC1D-47D0-ADA9-A526E4492576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7D72-9443-4B90-91C1-E34E41AB65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312385" y="4339774"/>
            <a:ext cx="15188" cy="362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144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AFE7-BC1D-47D0-ADA9-A526E4492576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7D72-9443-4B90-91C1-E34E41AB65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672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AFE7-BC1D-47D0-ADA9-A526E4492576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7D72-9443-4B90-91C1-E34E41AB65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049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AFE7-BC1D-47D0-ADA9-A526E4492576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7D72-9443-4B90-91C1-E34E41AB65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98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068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AFE7-BC1D-47D0-ADA9-A526E4492576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7D72-9443-4B90-91C1-E34E41AB65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557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50EAFE7-BC1D-47D0-ADA9-A526E4492576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57D72-9443-4B90-91C1-E34E41AB65EA}" type="slidenum">
              <a:rPr lang="en-GB" smtClean="0">
                <a:solidFill>
                  <a:srgbClr val="637052"/>
                </a:solidFill>
              </a:rPr>
              <a:pPr/>
              <a:t>‹#›</a:t>
            </a:fld>
            <a:endParaRPr lang="en-GB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54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AFE7-BC1D-47D0-ADA9-A526E4492576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7D72-9443-4B90-91C1-E34E41AB65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632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AFE7-BC1D-47D0-ADA9-A526E4492576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7D72-9443-4B90-91C1-E34E41AB65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356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AFE7-BC1D-47D0-ADA9-A526E4492576}" type="datetimeFigureOut">
              <a:rPr lang="en-GB" smtClean="0"/>
              <a:pPr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7D72-9443-4B90-91C1-E34E41AB65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4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42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1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3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8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40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7" y="6459792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2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6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" y="6334321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4" y="645979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7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0B1F-52E1-4230-B145-06DD62CA481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8777-1D5F-4653-B69D-03FF78258E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9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150EAFE7-BC1D-47D0-ADA9-A526E4492576}" type="datetimeFigureOut">
              <a:rPr lang="en-GB" smtClean="0"/>
              <a:pPr defTabSz="914400"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18257D72-9443-4B90-91C1-E34E41AB65EA}" type="slidenum">
              <a:rPr lang="en-GB" smtClean="0"/>
              <a:pPr defTabSz="91440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66761" y="1737362"/>
            <a:ext cx="3609" cy="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87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rgbClr val="990033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990033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990033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99003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99003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cid:image001.jpg@01CED622.2EBA5A8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cid:image001.jpg@01CED622.2EBA5A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cid:image001.jpg@01CED622.2EBA5A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cid:image001.jpg@01CED622.2EBA5A8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cid:image001.jpg@01CED622.2EBA5A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cid:image001.jpg@01CED622.2EBA5A8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www.iflg.uk.com/" TargetMode="External"/><Relationship Id="rId7" Type="http://schemas.openxmlformats.org/officeDocument/2006/relationships/hyperlink" Target="https://twitter.com/iFLGUK" TargetMode="External"/><Relationship Id="rId2" Type="http://schemas.openxmlformats.org/officeDocument/2006/relationships/hyperlink" Target="mailto:ucy.loizou@iflg.uk.com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g"/><Relationship Id="rId5" Type="http://schemas.openxmlformats.org/officeDocument/2006/relationships/image" Target="cid:image001.jpg@01CED622.2EBA5A80" TargetMode="External"/><Relationship Id="rId10" Type="http://schemas.openxmlformats.org/officeDocument/2006/relationships/image" Target="../media/image10.jpg"/><Relationship Id="rId4" Type="http://schemas.openxmlformats.org/officeDocument/2006/relationships/image" Target="../media/image7.jpeg"/><Relationship Id="rId9" Type="http://schemas.openxmlformats.org/officeDocument/2006/relationships/hyperlink" Target="https://www.linkedin.com/company/the-international-family-law-grou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125" y="4323893"/>
            <a:ext cx="8805026" cy="2290186"/>
          </a:xfrm>
        </p:spPr>
        <p:txBody>
          <a:bodyPr/>
          <a:lstStyle/>
          <a:p>
            <a:pPr algn="ctr"/>
            <a:r>
              <a:rPr lang="en-GB" b="1" dirty="0"/>
              <a:t>    </a:t>
            </a:r>
            <a:br>
              <a:rPr lang="en-GB" b="1" dirty="0"/>
            </a:br>
            <a:br>
              <a:rPr lang="en-GB" b="1" dirty="0"/>
            </a:br>
            <a:r>
              <a:rPr lang="en-GB" sz="4400" b="1" dirty="0"/>
              <a:t>Financial claims after a foreign divorce</a:t>
            </a:r>
            <a:br>
              <a:rPr lang="en-GB" sz="4400" b="1" dirty="0"/>
            </a:br>
            <a:r>
              <a:rPr lang="en-GB" sz="4400" b="1" dirty="0"/>
              <a:t>(Part III)</a:t>
            </a:r>
            <a:br>
              <a:rPr lang="en-GB" b="1" dirty="0"/>
            </a:br>
            <a:br>
              <a:rPr lang="en-GB" b="1" dirty="0"/>
            </a:br>
            <a:r>
              <a:rPr lang="en-GB" sz="2400" b="1" dirty="0"/>
              <a:t>Michael Allum</a:t>
            </a:r>
            <a:br>
              <a:rPr lang="en-GB" sz="4400" b="1" dirty="0"/>
            </a:br>
            <a:r>
              <a:rPr lang="en-GB" sz="2400" dirty="0"/>
              <a:t>                         </a:t>
            </a:r>
          </a:p>
        </p:txBody>
      </p:sp>
      <p:pic>
        <p:nvPicPr>
          <p:cNvPr id="7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34733" r="-104" b="4745"/>
          <a:stretch/>
        </p:blipFill>
        <p:spPr>
          <a:xfrm>
            <a:off x="0" y="1"/>
            <a:ext cx="9144000" cy="3645242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34733" r="-104" b="4745"/>
          <a:stretch/>
        </p:blipFill>
        <p:spPr>
          <a:xfrm>
            <a:off x="18" y="4"/>
            <a:ext cx="9143985" cy="3654387"/>
          </a:xfrm>
        </p:spPr>
      </p:pic>
      <p:sp>
        <p:nvSpPr>
          <p:cNvPr id="11" name="Rectangle 10"/>
          <p:cNvSpPr/>
          <p:nvPr/>
        </p:nvSpPr>
        <p:spPr>
          <a:xfrm>
            <a:off x="180219" y="6475581"/>
            <a:ext cx="1285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www.iflg.uk.com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8675" y="647558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Allum</a:t>
            </a:r>
          </a:p>
        </p:txBody>
      </p:sp>
      <p:pic>
        <p:nvPicPr>
          <p:cNvPr id="14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34733" r="-104" b="4745"/>
          <a:stretch/>
        </p:blipFill>
        <p:spPr>
          <a:xfrm>
            <a:off x="18" y="8878"/>
            <a:ext cx="9143985" cy="409085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376349"/>
            <a:ext cx="4712558" cy="1252429"/>
          </a:xfrm>
          <a:prstGeom prst="rect">
            <a:avLst/>
          </a:prstGeom>
          <a:ln>
            <a:solidFill>
              <a:srgbClr val="B40C60"/>
            </a:solidFill>
          </a:ln>
        </p:spPr>
      </p:pic>
    </p:spTree>
    <p:extLst>
      <p:ext uri="{BB962C8B-B14F-4D97-AF65-F5344CB8AC3E}">
        <p14:creationId xmlns:p14="http://schemas.microsoft.com/office/powerpoint/2010/main" val="428428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23" y="915123"/>
            <a:ext cx="7643949" cy="986526"/>
          </a:xfrm>
        </p:spPr>
        <p:txBody>
          <a:bodyPr>
            <a:normAutofit/>
          </a:bodyPr>
          <a:lstStyle/>
          <a:p>
            <a:pPr algn="ctr"/>
            <a:r>
              <a:rPr lang="en-GB" sz="3600" b="0" u="sng" dirty="0">
                <a:solidFill>
                  <a:schemeClr val="accent2"/>
                </a:solidFill>
                <a:latin typeface="+mn-lt"/>
              </a:rPr>
              <a:t>Case Study (</a:t>
            </a:r>
            <a:r>
              <a:rPr lang="en-GB" sz="3600" b="0" u="sng" dirty="0" err="1">
                <a:solidFill>
                  <a:schemeClr val="accent2"/>
                </a:solidFill>
                <a:latin typeface="+mn-lt"/>
              </a:rPr>
              <a:t>i</a:t>
            </a:r>
            <a:r>
              <a:rPr lang="en-GB" sz="3600" b="0" u="sng" dirty="0">
                <a:solidFill>
                  <a:schemeClr val="accent2"/>
                </a:solidFill>
                <a:latin typeface="+mn-lt"/>
              </a:rPr>
              <a:t>)</a:t>
            </a:r>
            <a:br>
              <a:rPr lang="en-GB" sz="2800" b="0" u="sng" dirty="0">
                <a:solidFill>
                  <a:schemeClr val="accent2"/>
                </a:solidFill>
                <a:latin typeface="+mn-lt"/>
              </a:rPr>
            </a:br>
            <a:endParaRPr lang="en-GB" sz="2800" b="0" u="sng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022" y="1481169"/>
            <a:ext cx="7643949" cy="4250500"/>
          </a:xfrm>
        </p:spPr>
        <p:txBody>
          <a:bodyPr>
            <a:noAutofit/>
          </a:bodyPr>
          <a:lstStyle/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endParaRPr lang="en-GB" sz="2200" dirty="0">
              <a:solidFill>
                <a:prstClr val="black"/>
              </a:solidFill>
              <a:latin typeface="+mj-lt"/>
            </a:endParaRP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prstClr val="black"/>
                </a:solidFill>
                <a:latin typeface="+mj-lt"/>
              </a:rPr>
              <a:t>40 year marriage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prstClr val="black"/>
                </a:solidFill>
                <a:latin typeface="+mj-lt"/>
              </a:rPr>
              <a:t>Parties born abroad but have dual British citizenship 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prstClr val="black"/>
                </a:solidFill>
                <a:latin typeface="+mj-lt"/>
              </a:rPr>
              <a:t>Children born and educated in England 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prstClr val="black"/>
                </a:solidFill>
                <a:latin typeface="+mj-lt"/>
              </a:rPr>
              <a:t>Wife has been living in England for the last several years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prstClr val="black"/>
                </a:solidFill>
                <a:latin typeface="+mj-lt"/>
              </a:rPr>
              <a:t>Property owned in England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prstClr val="black"/>
                </a:solidFill>
                <a:latin typeface="+mj-lt"/>
              </a:rPr>
              <a:t>Divorce abroad gives the wife a life interest in a foreign property (worth about £80,000) and a lump sum of £20,000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prstClr val="black"/>
                </a:solidFill>
                <a:latin typeface="+mj-lt"/>
              </a:rPr>
              <a:t>Total assets worth approximately £700,000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3" y="6426201"/>
            <a:ext cx="2009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www.iflg.uk.com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25" y="6361938"/>
            <a:ext cx="268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Allum</a:t>
            </a:r>
          </a:p>
        </p:txBody>
      </p:sp>
      <p:pic>
        <p:nvPicPr>
          <p:cNvPr id="7" name="Picture 4" descr="iFLG_LLP_logo-30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6" y="180022"/>
            <a:ext cx="2096003" cy="670878"/>
          </a:xfrm>
          <a:prstGeom prst="rect">
            <a:avLst/>
          </a:prstGeom>
          <a:noFill/>
          <a:ln w="9525">
            <a:solidFill>
              <a:srgbClr val="B40C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5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23" y="915123"/>
            <a:ext cx="7643949" cy="986526"/>
          </a:xfrm>
        </p:spPr>
        <p:txBody>
          <a:bodyPr>
            <a:normAutofit/>
          </a:bodyPr>
          <a:lstStyle/>
          <a:p>
            <a:pPr algn="ctr"/>
            <a:r>
              <a:rPr lang="en-GB" sz="3600" b="0" u="sng" dirty="0">
                <a:solidFill>
                  <a:schemeClr val="accent2"/>
                </a:solidFill>
                <a:latin typeface="+mn-lt"/>
              </a:rPr>
              <a:t>Case study (ii)</a:t>
            </a:r>
            <a:br>
              <a:rPr lang="en-GB" sz="2800" b="0" u="sng" dirty="0">
                <a:solidFill>
                  <a:schemeClr val="accent2"/>
                </a:solidFill>
                <a:latin typeface="+mn-lt"/>
              </a:rPr>
            </a:br>
            <a:endParaRPr lang="en-GB" sz="2800" b="0" u="sng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023" y="2038675"/>
            <a:ext cx="7643949" cy="4250500"/>
          </a:xfrm>
        </p:spPr>
        <p:txBody>
          <a:bodyPr>
            <a:noAutofit/>
          </a:bodyPr>
          <a:lstStyle/>
          <a:p>
            <a:pPr marL="0" indent="0" algn="just">
              <a:buClr>
                <a:srgbClr val="960852"/>
              </a:buClr>
              <a:buNone/>
              <a:tabLst>
                <a:tab pos="361950" algn="l"/>
              </a:tabLst>
            </a:pPr>
            <a:endParaRPr lang="en-GB" sz="2200" dirty="0">
              <a:solidFill>
                <a:prstClr val="black"/>
              </a:solidFill>
              <a:latin typeface="+mj-lt"/>
            </a:endParaRP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prstClr val="black"/>
                </a:solidFill>
                <a:latin typeface="+mj-lt"/>
              </a:rPr>
              <a:t>Coleridge J: 65% of sale proceeds from London property (approximately 40% of the total assets)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prstClr val="black"/>
                </a:solidFill>
                <a:latin typeface="+mj-lt"/>
              </a:rPr>
              <a:t>Court of Appeal: Overturned first instance decision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prstClr val="black"/>
                </a:solidFill>
                <a:latin typeface="+mj-lt"/>
              </a:rPr>
              <a:t>Supreme Court: Reinstated first instance decision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3" y="6426201"/>
            <a:ext cx="2009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www.iflg.uk.com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25" y="6361938"/>
            <a:ext cx="268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Allum</a:t>
            </a:r>
          </a:p>
        </p:txBody>
      </p:sp>
      <p:pic>
        <p:nvPicPr>
          <p:cNvPr id="7" name="Picture 4" descr="iFLG_LLP_logo-30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6" y="180022"/>
            <a:ext cx="2096003" cy="670878"/>
          </a:xfrm>
          <a:prstGeom prst="rect">
            <a:avLst/>
          </a:prstGeom>
          <a:noFill/>
          <a:ln w="9525">
            <a:solidFill>
              <a:srgbClr val="B40C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23" y="493404"/>
            <a:ext cx="7643949" cy="1066285"/>
          </a:xfrm>
        </p:spPr>
        <p:txBody>
          <a:bodyPr>
            <a:normAutofit/>
          </a:bodyPr>
          <a:lstStyle/>
          <a:p>
            <a:pPr algn="ctr"/>
            <a:r>
              <a:rPr lang="en-US" sz="3600" b="0" i="1" u="sng" dirty="0">
                <a:solidFill>
                  <a:schemeClr val="accent2"/>
                </a:solidFill>
                <a:latin typeface="+mn-lt"/>
              </a:rPr>
              <a:t>P</a:t>
            </a:r>
            <a:r>
              <a:rPr lang="en-GB" sz="3600" b="0" i="1" u="sng" dirty="0" err="1">
                <a:solidFill>
                  <a:schemeClr val="accent2"/>
                </a:solidFill>
                <a:latin typeface="+mn-lt"/>
              </a:rPr>
              <a:t>otanin</a:t>
            </a:r>
            <a:r>
              <a:rPr lang="en-GB" sz="3600" b="0" i="1" u="sng" dirty="0">
                <a:solidFill>
                  <a:schemeClr val="accent2"/>
                </a:solidFill>
                <a:latin typeface="+mn-lt"/>
              </a:rPr>
              <a:t> and </a:t>
            </a:r>
            <a:r>
              <a:rPr lang="en-GB" sz="3600" b="0" i="1" u="sng" dirty="0" err="1">
                <a:solidFill>
                  <a:schemeClr val="accent2"/>
                </a:solidFill>
                <a:latin typeface="+mn-lt"/>
              </a:rPr>
              <a:t>Potanina</a:t>
            </a:r>
            <a:r>
              <a:rPr lang="en-GB" sz="3600" b="0" i="1" u="sng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3600" b="0" u="sng" dirty="0">
                <a:solidFill>
                  <a:schemeClr val="accent2"/>
                </a:solidFill>
                <a:latin typeface="+mn-lt"/>
              </a:rPr>
              <a:t>[2019] EWHC 1956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023" y="1458604"/>
            <a:ext cx="7643949" cy="4409622"/>
          </a:xfrm>
        </p:spPr>
        <p:txBody>
          <a:bodyPr>
            <a:noAutofit/>
          </a:bodyPr>
          <a:lstStyle/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endParaRPr lang="en-GB" sz="2200" dirty="0">
              <a:solidFill>
                <a:srgbClr val="000000"/>
              </a:solidFill>
              <a:latin typeface="+mj-lt"/>
            </a:endParaRP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Parties ‘</a:t>
            </a:r>
            <a:r>
              <a:rPr lang="en-GB" sz="2200" i="1" dirty="0">
                <a:solidFill>
                  <a:srgbClr val="000000"/>
                </a:solidFill>
                <a:latin typeface="+mj-lt"/>
              </a:rPr>
              <a:t>massively rich’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with estimated wealth of $20bn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W was awarded between $41.5m and $84m in Russia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Cohen J gave leave at ex parte hearing in January 2019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H applied to set aside leave on the basis of misrepresentation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In November 2019 Cohen J set aside leave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Due to be heard in the Court of Appeal in January 2021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endParaRPr lang="en-GB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3" y="6426201"/>
            <a:ext cx="2009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www.iflg.uk.com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25" y="6361938"/>
            <a:ext cx="268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Allum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4" descr="iFLG_LLP_logo-30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6" y="180022"/>
            <a:ext cx="2096003" cy="670878"/>
          </a:xfrm>
          <a:prstGeom prst="rect">
            <a:avLst/>
          </a:prstGeom>
          <a:noFill/>
          <a:ln w="9525">
            <a:solidFill>
              <a:srgbClr val="B40C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6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46" y="389599"/>
            <a:ext cx="7643949" cy="1066285"/>
          </a:xfrm>
        </p:spPr>
        <p:txBody>
          <a:bodyPr>
            <a:normAutofit/>
          </a:bodyPr>
          <a:lstStyle/>
          <a:p>
            <a:pPr algn="ctr"/>
            <a:r>
              <a:rPr lang="en-GB" sz="3600" b="0" i="1" u="sng" dirty="0">
                <a:solidFill>
                  <a:schemeClr val="accent2"/>
                </a:solidFill>
                <a:latin typeface="+mn-lt"/>
              </a:rPr>
              <a:t>MHW v GSH </a:t>
            </a:r>
            <a:r>
              <a:rPr lang="en-GB" sz="3600" b="0" u="sng" dirty="0">
                <a:solidFill>
                  <a:schemeClr val="accent2"/>
                </a:solidFill>
                <a:latin typeface="+mn-lt"/>
              </a:rPr>
              <a:t>[2019] EWHC 3866 (Fam)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025" y="1266423"/>
            <a:ext cx="7643949" cy="4874781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Clr>
                <a:srgbClr val="960852"/>
              </a:buClr>
              <a:buSzTx/>
              <a:buNone/>
              <a:tabLst>
                <a:tab pos="361950" algn="l"/>
                <a:tab pos="719138" algn="l"/>
              </a:tabLst>
            </a:pPr>
            <a:endParaRPr lang="en-GB" sz="2000" dirty="0">
              <a:solidFill>
                <a:srgbClr val="000000"/>
              </a:solidFill>
              <a:latin typeface="+mj-lt"/>
            </a:endParaRP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Parties divorced in Jersey (which does not have provision for PSOs)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Cobb J granted leave in May 2019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Cohen J set aside that leave in December 2019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Part III only allowed after an </a:t>
            </a:r>
            <a:r>
              <a:rPr lang="en-GB" sz="2200" i="1" dirty="0">
                <a:solidFill>
                  <a:srgbClr val="000000"/>
                </a:solidFill>
                <a:latin typeface="+mj-lt"/>
              </a:rPr>
              <a:t>‘overseas’ 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divorce (s.12 MFPA 1984)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An </a:t>
            </a:r>
            <a:r>
              <a:rPr lang="en-GB" sz="2200" i="1" dirty="0">
                <a:solidFill>
                  <a:srgbClr val="000000"/>
                </a:solidFill>
                <a:latin typeface="+mj-lt"/>
              </a:rPr>
              <a:t>‘overseas country’ 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means a country outside the British Islands  (s.27 MFPA 1984)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The Interpretation Act 1978 defines </a:t>
            </a:r>
            <a:r>
              <a:rPr lang="en-GB" sz="2200" i="1" dirty="0">
                <a:solidFill>
                  <a:srgbClr val="000000"/>
                </a:solidFill>
                <a:latin typeface="+mj-lt"/>
              </a:rPr>
              <a:t>‘British Islands’ 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as the UK, the Channel Islands and the Isle of 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3" y="6426201"/>
            <a:ext cx="2009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www.iflg.uk.com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25" y="6361938"/>
            <a:ext cx="268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Allum</a:t>
            </a:r>
          </a:p>
        </p:txBody>
      </p:sp>
      <p:pic>
        <p:nvPicPr>
          <p:cNvPr id="7" name="Picture 4" descr="iFLG_LLP_logo-30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6" y="180022"/>
            <a:ext cx="2096003" cy="670878"/>
          </a:xfrm>
          <a:prstGeom prst="rect">
            <a:avLst/>
          </a:prstGeom>
          <a:noFill/>
          <a:ln w="9525">
            <a:solidFill>
              <a:srgbClr val="B40C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2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23" y="915123"/>
            <a:ext cx="7643949" cy="986526"/>
          </a:xfrm>
        </p:spPr>
        <p:txBody>
          <a:bodyPr>
            <a:normAutofit/>
          </a:bodyPr>
          <a:lstStyle/>
          <a:p>
            <a:pPr algn="ctr"/>
            <a:r>
              <a:rPr lang="en-GB" sz="3600" b="0" u="sng" dirty="0">
                <a:solidFill>
                  <a:schemeClr val="accent2"/>
                </a:solidFill>
                <a:latin typeface="+mn-lt"/>
              </a:rPr>
              <a:t>Topical Issues</a:t>
            </a:r>
            <a:br>
              <a:rPr lang="en-GB" sz="2800" b="0" u="sng" dirty="0">
                <a:solidFill>
                  <a:schemeClr val="accent2"/>
                </a:solidFill>
                <a:latin typeface="+mn-lt"/>
              </a:rPr>
            </a:br>
            <a:endParaRPr lang="en-GB" sz="2800" b="0" u="sng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022" y="1481169"/>
            <a:ext cx="7643949" cy="4250500"/>
          </a:xfrm>
        </p:spPr>
        <p:txBody>
          <a:bodyPr>
            <a:noAutofit/>
          </a:bodyPr>
          <a:lstStyle/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endParaRPr lang="en-GB" sz="2200" dirty="0">
              <a:solidFill>
                <a:prstClr val="black"/>
              </a:solidFill>
              <a:latin typeface="+mj-lt"/>
            </a:endParaRP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prstClr val="black"/>
                </a:solidFill>
                <a:latin typeface="+mj-lt"/>
              </a:rPr>
              <a:t>Jurisdiction post 31.12.20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schemeClr val="tx1"/>
                </a:solidFill>
                <a:latin typeface="+mj-lt"/>
              </a:rPr>
              <a:t>Should steps be taken to issue pre 31.12.20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schemeClr val="tx1"/>
                </a:solidFill>
                <a:latin typeface="+mj-lt"/>
              </a:rPr>
              <a:t>In which court should you issue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schemeClr val="tx1"/>
                </a:solidFill>
                <a:latin typeface="+mj-lt"/>
              </a:rPr>
              <a:t>What if the foreign court was very senior 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schemeClr val="tx1"/>
                </a:solidFill>
                <a:latin typeface="+mj-lt"/>
              </a:rPr>
              <a:t>Should the leave application be made on notice</a:t>
            </a:r>
          </a:p>
          <a:p>
            <a:pPr marL="361950" indent="-361950" algn="just">
              <a:buClr>
                <a:srgbClr val="960852"/>
              </a:buClr>
              <a:buBlip>
                <a:blip r:embed="rId2"/>
              </a:buBlip>
              <a:tabLst>
                <a:tab pos="361950" algn="l"/>
              </a:tabLst>
            </a:pPr>
            <a:r>
              <a:rPr lang="en-GB" sz="2200" dirty="0">
                <a:solidFill>
                  <a:schemeClr val="tx1"/>
                </a:solidFill>
                <a:latin typeface="+mj-lt"/>
              </a:rPr>
              <a:t>If acting for Respondent, should you apply to set aside</a:t>
            </a:r>
          </a:p>
          <a:p>
            <a:pPr marL="0" indent="0" algn="just">
              <a:buClr>
                <a:srgbClr val="960852"/>
              </a:buClr>
              <a:buNone/>
              <a:tabLst>
                <a:tab pos="361950" algn="l"/>
              </a:tabLst>
            </a:pP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3" y="6426201"/>
            <a:ext cx="2009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www.iflg.uk.com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25" y="6361938"/>
            <a:ext cx="268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Allum</a:t>
            </a:r>
          </a:p>
        </p:txBody>
      </p:sp>
      <p:pic>
        <p:nvPicPr>
          <p:cNvPr id="7" name="Picture 4" descr="iFLG_LLP_logo-30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6" y="180022"/>
            <a:ext cx="2096003" cy="670878"/>
          </a:xfrm>
          <a:prstGeom prst="rect">
            <a:avLst/>
          </a:prstGeom>
          <a:noFill/>
          <a:ln w="9525">
            <a:solidFill>
              <a:srgbClr val="B40C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8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24" y="512442"/>
            <a:ext cx="7643949" cy="1066285"/>
          </a:xfrm>
        </p:spPr>
        <p:txBody>
          <a:bodyPr>
            <a:normAutofit/>
          </a:bodyPr>
          <a:lstStyle/>
          <a:p>
            <a:pPr algn="ctr"/>
            <a:r>
              <a:rPr lang="en-GB" sz="3600" b="0" u="sng" dirty="0">
                <a:solidFill>
                  <a:schemeClr val="accent2"/>
                </a:solidFill>
                <a:latin typeface="+mn-lt"/>
              </a:rPr>
              <a:t>Pension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024" y="1578727"/>
            <a:ext cx="7643949" cy="4409622"/>
          </a:xfrm>
        </p:spPr>
        <p:txBody>
          <a:bodyPr>
            <a:noAutofit/>
          </a:bodyPr>
          <a:lstStyle/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endParaRPr lang="en-GB" sz="2200" dirty="0">
              <a:solidFill>
                <a:srgbClr val="000000"/>
              </a:solidFill>
              <a:latin typeface="+mj-lt"/>
            </a:endParaRP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English pension companies require a local order to share a pension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Orders can be obtained under Part III MFPA 1984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Art 7 EUMR can provide residual jurisdiction if no ongoing connection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BUT will not be available after 11pm on 31 December 2020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Urge anyone – lawyer, professional advisor or lay client – in this situation to seek urgent advice </a:t>
            </a:r>
          </a:p>
          <a:p>
            <a:pPr marL="361950" lvl="0" indent="-361950" algn="just">
              <a:lnSpc>
                <a:spcPct val="100000"/>
              </a:lnSpc>
              <a:buClr>
                <a:srgbClr val="960852"/>
              </a:buClr>
              <a:buSzTx/>
              <a:buBlip>
                <a:blip r:embed="rId2"/>
              </a:buBlip>
              <a:tabLst>
                <a:tab pos="361950" algn="l"/>
                <a:tab pos="719138" algn="l"/>
              </a:tabLst>
            </a:pPr>
            <a:endParaRPr lang="en-GB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3" y="6426201"/>
            <a:ext cx="2009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www.iflg.uk.com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25" y="6361938"/>
            <a:ext cx="268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Allum</a:t>
            </a: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iFLG_LLP_logo-30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6" y="180022"/>
            <a:ext cx="2096003" cy="670878"/>
          </a:xfrm>
          <a:prstGeom prst="rect">
            <a:avLst/>
          </a:prstGeom>
          <a:noFill/>
          <a:ln w="9525">
            <a:solidFill>
              <a:srgbClr val="B40C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3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433025" y="916566"/>
            <a:ext cx="8277950" cy="5248707"/>
          </a:xfrm>
        </p:spPr>
        <p:txBody>
          <a:bodyPr>
            <a:noAutofit/>
          </a:bodyPr>
          <a:lstStyle/>
          <a:p>
            <a:pPr marL="342969" indent="20642" algn="ctr">
              <a:spcBef>
                <a:spcPct val="20000"/>
              </a:spcBef>
              <a:buClr>
                <a:srgbClr val="66BC29"/>
              </a:buClr>
              <a:defRPr/>
            </a:pPr>
            <a:endParaRPr lang="en-GB" kern="0" dirty="0">
              <a:solidFill>
                <a:srgbClr val="960852"/>
              </a:solidFill>
              <a:ea typeface="ＭＳ Ｐゴシック" pitchFamily="-106" charset="-128"/>
            </a:endParaRPr>
          </a:p>
          <a:p>
            <a:pPr marL="342969" indent="20642" algn="ctr">
              <a:spcBef>
                <a:spcPct val="20000"/>
              </a:spcBef>
              <a:buClr>
                <a:srgbClr val="66BC29"/>
              </a:buClr>
              <a:defRPr/>
            </a:pPr>
            <a:endParaRPr lang="en-GB" kern="0" dirty="0">
              <a:solidFill>
                <a:srgbClr val="960852"/>
              </a:solidFill>
            </a:endParaRPr>
          </a:p>
          <a:p>
            <a:pPr marL="342969" indent="20642" algn="ctr">
              <a:spcBef>
                <a:spcPct val="20000"/>
              </a:spcBef>
              <a:buClr>
                <a:srgbClr val="66BC29"/>
              </a:buClr>
              <a:defRPr/>
            </a:pPr>
            <a:r>
              <a:rPr lang="en-GB" sz="3600" kern="0" dirty="0">
                <a:solidFill>
                  <a:srgbClr val="7D0840"/>
                </a:solidFill>
                <a:ea typeface="ＭＳ Ｐゴシック" pitchFamily="-106" charset="-128"/>
              </a:rPr>
              <a:t>Michael Allum - Partner  </a:t>
            </a:r>
          </a:p>
          <a:p>
            <a:pPr marL="342969" indent="20642" algn="ctr">
              <a:spcBef>
                <a:spcPct val="20000"/>
              </a:spcBef>
              <a:buClr>
                <a:srgbClr val="66BC29"/>
              </a:buClr>
              <a:defRPr/>
            </a:pPr>
            <a:endParaRPr lang="en-GB" sz="2400" kern="0" dirty="0">
              <a:solidFill>
                <a:srgbClr val="7D0840"/>
              </a:solidFill>
              <a:ea typeface="ＭＳ Ｐゴシック" pitchFamily="-106" charset="-128"/>
            </a:endParaRPr>
          </a:p>
          <a:p>
            <a:pPr marL="342969" indent="20642" algn="ctr">
              <a:spcBef>
                <a:spcPct val="20000"/>
              </a:spcBef>
              <a:buClr>
                <a:srgbClr val="66BC29"/>
              </a:buClr>
              <a:defRPr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International Family Law Group LLP </a:t>
            </a:r>
          </a:p>
          <a:p>
            <a:pPr marL="342969" indent="20642" algn="ctr">
              <a:spcBef>
                <a:spcPct val="20000"/>
              </a:spcBef>
              <a:buClr>
                <a:srgbClr val="66BC29"/>
              </a:buClr>
              <a:defRPr/>
            </a:pPr>
            <a:r>
              <a:rPr lang="en-GB" sz="2400" u="sng" kern="0" dirty="0">
                <a:solidFill>
                  <a:srgbClr val="7D0840"/>
                </a:solidFill>
                <a:ea typeface="ＭＳ Ｐゴシック" pitchFamily="-106" charset="-128"/>
              </a:rPr>
              <a:t>Michael.Allum</a:t>
            </a:r>
            <a:r>
              <a:rPr lang="en-GB" sz="2400" kern="0" dirty="0">
                <a:solidFill>
                  <a:srgbClr val="7D0840"/>
                </a:solidFill>
                <a:ea typeface="ＭＳ Ｐゴシック" pitchFamily="-106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@iflg.uk.com</a:t>
            </a:r>
            <a:r>
              <a:rPr lang="en-GB" sz="2400" kern="0" dirty="0">
                <a:solidFill>
                  <a:srgbClr val="7D0840"/>
                </a:solidFill>
                <a:ea typeface="ＭＳ Ｐゴシック" pitchFamily="-106" charset="-128"/>
              </a:rPr>
              <a:t>  </a:t>
            </a:r>
          </a:p>
          <a:p>
            <a:pPr marL="342969" indent="20642" algn="ctr">
              <a:spcBef>
                <a:spcPct val="20000"/>
              </a:spcBef>
              <a:buClr>
                <a:srgbClr val="66BC29"/>
              </a:buClr>
              <a:defRPr/>
            </a:pPr>
            <a:r>
              <a:rPr lang="en-GB" sz="2400" kern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-106" charset="-128"/>
              </a:rPr>
              <a:t>+44 (0)20 3178 5668</a:t>
            </a:r>
          </a:p>
          <a:p>
            <a:pPr marL="342969" indent="20642" algn="ctr">
              <a:spcBef>
                <a:spcPct val="20000"/>
              </a:spcBef>
              <a:buClr>
                <a:srgbClr val="66BC29"/>
              </a:buClr>
              <a:defRPr/>
            </a:pPr>
            <a:r>
              <a:rPr lang="en-GB" sz="2400" kern="0" dirty="0">
                <a:solidFill>
                  <a:srgbClr val="7D084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www.iflg.uk.com</a:t>
            </a:r>
            <a:endParaRPr lang="en-GB" sz="2400" kern="0" dirty="0">
              <a:solidFill>
                <a:srgbClr val="7D0840"/>
              </a:solidFill>
              <a:ea typeface="ＭＳ Ｐゴシック" pitchFamily="-106" charset="-128"/>
            </a:endParaRPr>
          </a:p>
          <a:p>
            <a:pPr marL="0" indent="0" algn="ctr">
              <a:buNone/>
            </a:pPr>
            <a:endParaRPr lang="en-GB" sz="1600" dirty="0">
              <a:solidFill>
                <a:srgbClr val="7D0040"/>
              </a:solidFill>
              <a:ea typeface="Cambria" panose="02040503050406030204" pitchFamily="18" charset="0"/>
              <a:cs typeface="Symbol" panose="05050102010706020507" pitchFamily="18" charset="2"/>
            </a:endParaRPr>
          </a:p>
          <a:p>
            <a:pPr marL="0" indent="0" algn="ctr">
              <a:buNone/>
            </a:pPr>
            <a:r>
              <a:rPr lang="en-GB" sz="1600" dirty="0">
                <a:solidFill>
                  <a:srgbClr val="7D0840"/>
                </a:solidFill>
                <a:effectLst/>
                <a:ea typeface="Cambria" panose="02040503050406030204" pitchFamily="18" charset="0"/>
                <a:cs typeface="Symbol" panose="05050102010706020507" pitchFamily="18" charset="2"/>
              </a:rPr>
              <a:t>Follow us on </a:t>
            </a:r>
            <a:r>
              <a:rPr lang="en-GB" sz="1600">
                <a:solidFill>
                  <a:srgbClr val="7D0840"/>
                </a:solidFill>
                <a:effectLst/>
                <a:ea typeface="Cambria" panose="02040503050406030204" pitchFamily="18" charset="0"/>
                <a:cs typeface="Symbol" panose="05050102010706020507" pitchFamily="18" charset="2"/>
              </a:rPr>
              <a:t>our firm’s </a:t>
            </a:r>
            <a:r>
              <a:rPr lang="en-GB" sz="1600" dirty="0">
                <a:solidFill>
                  <a:srgbClr val="7D0840"/>
                </a:solidFill>
                <a:effectLst/>
                <a:ea typeface="Cambria" panose="02040503050406030204" pitchFamily="18" charset="0"/>
                <a:cs typeface="Symbol" panose="05050102010706020507" pitchFamily="18" charset="2"/>
              </a:rPr>
              <a:t>social media platforms </a:t>
            </a:r>
          </a:p>
          <a:p>
            <a:pPr marL="0" indent="0" algn="ctr">
              <a:buNone/>
            </a:pPr>
            <a:r>
              <a:rPr lang="en-GB" sz="1600" dirty="0"/>
              <a:t>   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08675" y="6475576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Allum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219" y="6475577"/>
            <a:ext cx="1285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www.iflg.uk.com</a:t>
            </a:r>
          </a:p>
        </p:txBody>
      </p:sp>
      <p:pic>
        <p:nvPicPr>
          <p:cNvPr id="10" name="Picture 4" descr="iFLG_LLP_logo-30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180022"/>
            <a:ext cx="2857500" cy="800100"/>
          </a:xfrm>
          <a:prstGeom prst="rect">
            <a:avLst/>
          </a:prstGeom>
          <a:noFill/>
          <a:ln w="9525">
            <a:solidFill>
              <a:srgbClr val="B40C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sky, star&#10;&#10;Description automatically generated">
            <a:extLst>
              <a:ext uri="{FF2B5EF4-FFF2-40B4-BE49-F238E27FC236}">
                <a16:creationId xmlns:a16="http://schemas.microsoft.com/office/drawing/2014/main" id="{7665C8A9-B85A-4AAA-AFF1-3035310C9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80021"/>
            <a:ext cx="1882585" cy="800099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D9CC11AD-E4C1-4254-995A-20DAA5CB421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64" y="5635952"/>
            <a:ext cx="384055" cy="37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clipart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D969F9AB-8FC5-4CEE-B1E9-A961BED04D45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83" y="5635952"/>
            <a:ext cx="384055" cy="379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6350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960852"/>
      </a:accent1>
      <a:accent2>
        <a:srgbClr val="960852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960852"/>
      </a:accent1>
      <a:accent2>
        <a:srgbClr val="960852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9613</TotalTime>
  <Words>522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Retrospect</vt:lpstr>
      <vt:lpstr>Custom Design</vt:lpstr>
      <vt:lpstr>1_Retrospect</vt:lpstr>
      <vt:lpstr>      Financial claims after a foreign divorce (Part III)  Michael Allum                          </vt:lpstr>
      <vt:lpstr>Case Study (i) </vt:lpstr>
      <vt:lpstr>Case study (ii) </vt:lpstr>
      <vt:lpstr>Potanin and Potanina [2019] EWHC 1956</vt:lpstr>
      <vt:lpstr>MHW v GSH [2019] EWHC 3866 (Fam)</vt:lpstr>
      <vt:lpstr>Topical Issues </vt:lpstr>
      <vt:lpstr>Pension Sharing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Budd</dc:creator>
  <cp:lastModifiedBy>Paula Fox</cp:lastModifiedBy>
  <cp:revision>294</cp:revision>
  <cp:lastPrinted>2020-08-26T19:04:01Z</cp:lastPrinted>
  <dcterms:created xsi:type="dcterms:W3CDTF">2014-11-18T14:07:00Z</dcterms:created>
  <dcterms:modified xsi:type="dcterms:W3CDTF">2020-09-21T10:41:37Z</dcterms:modified>
</cp:coreProperties>
</file>